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3"/>
  </p:notesMasterIdLst>
  <p:sldIdLst>
    <p:sldId id="259" r:id="rId2"/>
  </p:sldIdLst>
  <p:sldSz cx="30279975" cy="42808525"/>
  <p:notesSz cx="6799263" cy="9929813"/>
  <p:defaultTextStyle>
    <a:defPPr>
      <a:defRPr lang="fr-FR"/>
    </a:defPPr>
    <a:lvl1pPr algn="l" defTabSz="2087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087563" indent="-1630363" algn="l" defTabSz="2087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175125" indent="-3260725" algn="l" defTabSz="2087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264275" indent="-4892675" algn="l" defTabSz="2087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351838" indent="-6523038" algn="l" defTabSz="2087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F2D"/>
    <a:srgbClr val="696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BE102-D369-4891-9CA7-D902F71A925F}" v="1" dt="2021-02-23T09:38:30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>
        <p:scale>
          <a:sx n="50" d="100"/>
          <a:sy n="50" d="100"/>
        </p:scale>
        <p:origin x="-20" y="20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Kužel" userId="fff6902a-9c49-4334-b1a4-5701588ec291" providerId="ADAL" clId="{38BBE102-D369-4891-9CA7-D902F71A925F}"/>
    <pc:docChg chg="modSld">
      <pc:chgData name="Gabriel Kužel" userId="fff6902a-9c49-4334-b1a4-5701588ec291" providerId="ADAL" clId="{38BBE102-D369-4891-9CA7-D902F71A925F}" dt="2021-02-23T09:38:44.346" v="8" actId="1076"/>
      <pc:docMkLst>
        <pc:docMk/>
      </pc:docMkLst>
      <pc:sldChg chg="addSp modSp mod modAnim">
        <pc:chgData name="Gabriel Kužel" userId="fff6902a-9c49-4334-b1a4-5701588ec291" providerId="ADAL" clId="{38BBE102-D369-4891-9CA7-D902F71A925F}" dt="2021-02-23T09:38:44.346" v="8" actId="1076"/>
        <pc:sldMkLst>
          <pc:docMk/>
          <pc:sldMk cId="1599396748" sldId="259"/>
        </pc:sldMkLst>
        <pc:picChg chg="add mod">
          <ac:chgData name="Gabriel Kužel" userId="fff6902a-9c49-4334-b1a4-5701588ec291" providerId="ADAL" clId="{38BBE102-D369-4891-9CA7-D902F71A925F}" dt="2021-02-23T09:38:44.346" v="8" actId="1076"/>
          <ac:picMkLst>
            <pc:docMk/>
            <pc:sldMk cId="1599396748" sldId="259"/>
            <ac:picMk id="10" creationId="{AD81A7CD-367B-45EB-9679-EAFDE56121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2EDE-E546-6440-BE79-17DE6CDED3B7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701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0DF6-3EE6-AA48-BF76-F47EA59DB9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20DF6-3EE6-AA48-BF76-F47EA59DB93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7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>
            <a:extLst>
              <a:ext uri="{FF2B5EF4-FFF2-40B4-BE49-F238E27FC236}">
                <a16:creationId xmlns:a16="http://schemas.microsoft.com/office/drawing/2014/main" id="{EBEC44AC-6ADF-9740-ACA4-A39C24B06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7075" y="0"/>
            <a:ext cx="19392900" cy="137541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B85735E-780B-874D-B4C9-B8DEBE1C76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852225"/>
            <a:ext cx="14795500" cy="59563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846917-CDBA-D440-9C02-8734104FF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214" y="1074056"/>
            <a:ext cx="26117548" cy="23219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7200">
                <a:solidFill>
                  <a:srgbClr val="696E7A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11370FD-98F1-5843-AB02-2F62A8020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1213" y="4836755"/>
            <a:ext cx="26117549" cy="777800"/>
          </a:xfrm>
        </p:spPr>
        <p:txBody>
          <a:bodyPr/>
          <a:lstStyle>
            <a:lvl1pPr algn="ctr">
              <a:defRPr sz="2800">
                <a:solidFill>
                  <a:srgbClr val="87AF2D"/>
                </a:solidFill>
              </a:defRPr>
            </a:lvl1pPr>
            <a:lvl4pPr algn="ctr">
              <a:defRPr b="1">
                <a:solidFill>
                  <a:srgbClr val="87AF2D"/>
                </a:solidFill>
              </a:defRPr>
            </a:lvl4pPr>
          </a:lstStyle>
          <a:p>
            <a:pPr lvl="0"/>
            <a:r>
              <a:rPr lang="fr-FR"/>
              <a:t>Auteur 1*, Auteur 2*, Auteur 3*, Auteur 4*, Auteur 5*, etc.</a:t>
            </a:r>
          </a:p>
        </p:txBody>
      </p:sp>
      <p:sp>
        <p:nvSpPr>
          <p:cNvPr id="22" name="Espace réservé du graphique 21">
            <a:extLst>
              <a:ext uri="{FF2B5EF4-FFF2-40B4-BE49-F238E27FC236}">
                <a16:creationId xmlns:a16="http://schemas.microsoft.com/office/drawing/2014/main" id="{7BACDC97-4A18-1E4E-AFFA-CF5362D8637B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2081212" y="11345851"/>
            <a:ext cx="12244387" cy="7529512"/>
          </a:xfrm>
        </p:spPr>
        <p:txBody>
          <a:bodyPr/>
          <a:lstStyle>
            <a:lvl1pPr marL="0" indent="0">
              <a:buNone/>
              <a:defRPr sz="3600" b="0"/>
            </a:lvl1pPr>
          </a:lstStyle>
          <a:p>
            <a:pPr lvl="0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D619D1D-BFB1-C346-A150-D24F54B4A9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954376" y="11345542"/>
            <a:ext cx="12244387" cy="75301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69481008-6DD9-5B4C-86CD-6C7C8C54D1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81212" y="19823558"/>
            <a:ext cx="12244387" cy="75301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3D75ED6C-97BB-0142-B964-51B3D35508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4394" y="38793592"/>
            <a:ext cx="3774758" cy="3240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F6E2362-EB43-0B43-805F-0C31EF4B99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7" y="41186239"/>
            <a:ext cx="30264100" cy="469900"/>
          </a:xfrm>
          <a:prstGeom prst="rect">
            <a:avLst/>
          </a:prstGeom>
        </p:spPr>
      </p:pic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889BD294-6BD5-B745-B7EB-79FD202078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81213" y="28508324"/>
            <a:ext cx="26117550" cy="4446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E4446B9B-CD1C-FE4E-BC46-49DB233789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81213" y="6831013"/>
            <a:ext cx="26117550" cy="3778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6" name="Espace réservé du graphique 21">
            <a:extLst>
              <a:ext uri="{FF2B5EF4-FFF2-40B4-BE49-F238E27FC236}">
                <a16:creationId xmlns:a16="http://schemas.microsoft.com/office/drawing/2014/main" id="{9E21DD1B-639D-7147-9B81-50193D30E44E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15954373" y="19824197"/>
            <a:ext cx="12244387" cy="7529512"/>
          </a:xfrm>
        </p:spPr>
        <p:txBody>
          <a:bodyPr/>
          <a:lstStyle>
            <a:lvl1pPr marL="0" indent="0">
              <a:buNone/>
              <a:defRPr sz="3600" b="0"/>
            </a:lvl1pPr>
          </a:lstStyle>
          <a:p>
            <a:pPr lvl="0"/>
            <a:endParaRPr lang="fr-FR"/>
          </a:p>
        </p:txBody>
      </p:sp>
      <p:sp>
        <p:nvSpPr>
          <p:cNvPr id="64" name="Espace réservé du texte 60">
            <a:extLst>
              <a:ext uri="{FF2B5EF4-FFF2-40B4-BE49-F238E27FC236}">
                <a16:creationId xmlns:a16="http://schemas.microsoft.com/office/drawing/2014/main" id="{E36EF379-DAAB-3845-99AD-8758E79F7E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0699" y="39635723"/>
            <a:ext cx="22598061" cy="739633"/>
          </a:xfrm>
        </p:spPr>
        <p:txBody>
          <a:bodyPr/>
          <a:lstStyle>
            <a:lvl1pPr marL="406350" indent="-514350" algn="l">
              <a:lnSpc>
                <a:spcPct val="80000"/>
              </a:lnSpc>
              <a:buFont typeface="+mj-lt"/>
              <a:buAutoNum type="arabicPeriod"/>
              <a:defRPr sz="2400" b="0" i="1"/>
            </a:lvl1pPr>
            <a:lvl5pPr marL="969750" indent="-514350">
              <a:buFont typeface="+mj-lt"/>
              <a:buAutoNum type="arabicPeriod"/>
              <a:defRPr i="1"/>
            </a:lvl5pPr>
          </a:lstStyle>
          <a:p>
            <a:pPr lvl="0"/>
            <a:r>
              <a:rPr lang="fr-FR"/>
              <a:t>Référence 1</a:t>
            </a:r>
          </a:p>
          <a:p>
            <a:pPr lvl="0"/>
            <a:r>
              <a:rPr lang="fr-FR"/>
              <a:t>Référence 2</a:t>
            </a:r>
          </a:p>
        </p:txBody>
      </p:sp>
    </p:spTree>
    <p:extLst>
      <p:ext uri="{BB962C8B-B14F-4D97-AF65-F5344CB8AC3E}">
        <p14:creationId xmlns:p14="http://schemas.microsoft.com/office/powerpoint/2010/main" val="141451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3" userDrawn="1">
          <p15:clr>
            <a:srgbClr val="FBAE40"/>
          </p15:clr>
        </p15:guide>
        <p15:guide id="2" pos="953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692D26-DAE8-7B4F-AE97-54E22C40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8867028"/>
            <a:ext cx="26117550" cy="7215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873864-5DCC-004F-90C9-F8ED922D0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6388"/>
            <a:ext cx="6813550" cy="2279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F77BB65-3110-6140-BDC3-6AB52D3F7C5A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C90601-C7E8-A048-B94C-977489D83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5213" y="39676388"/>
            <a:ext cx="6813550" cy="2279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C1DA6BB-5B46-E443-B09A-0F869EECF62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77F5DAA6-4653-E646-8742-D3408696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5949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666A3C-BE81-D842-9804-8FE7B22E7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9825" y="39676388"/>
            <a:ext cx="10220325" cy="2279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05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rgbClr val="696E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52000" indent="-36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4800" b="1" kern="1200">
          <a:solidFill>
            <a:srgbClr val="696E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680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4200" kern="1200">
          <a:solidFill>
            <a:srgbClr val="696E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04000" indent="0" algn="l" defTabSz="914400" rtl="0" eaLnBrk="1" latinLnBrk="0" hangingPunct="1">
        <a:lnSpc>
          <a:spcPct val="120000"/>
        </a:lnSpc>
        <a:spcBef>
          <a:spcPts val="500"/>
        </a:spcBef>
        <a:buSzPct val="90000"/>
        <a:buFont typeface="Courier New" panose="02070309020205020404" pitchFamily="49" charset="0"/>
        <a:buNone/>
        <a:defRPr sz="3600" b="1" kern="1200">
          <a:solidFill>
            <a:srgbClr val="87AF2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040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rgbClr val="696E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900000" indent="-444600" algn="l" defTabSz="914400" rtl="0" eaLnBrk="1" latinLnBrk="0" hangingPunct="1">
        <a:lnSpc>
          <a:spcPct val="110000"/>
        </a:lnSpc>
        <a:spcBef>
          <a:spcPts val="500"/>
        </a:spcBef>
        <a:buFont typeface="Wingdings" pitchFamily="2" charset="2"/>
        <a:buChar char="ü"/>
        <a:defRPr sz="3000" kern="1200">
          <a:solidFill>
            <a:srgbClr val="696E7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microsoft.com/office/2007/relationships/media" Target="../media/media2.mp4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4a"/><Relationship Id="rId16" Type="http://schemas.openxmlformats.org/officeDocument/2006/relationships/image" Target="../media/image14.png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video" Target="../media/media2.mp4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oix poster">
            <a:hlinkClick r:id="" action="ppaction://media"/>
            <a:extLst>
              <a:ext uri="{FF2B5EF4-FFF2-40B4-BE49-F238E27FC236}">
                <a16:creationId xmlns:a16="http://schemas.microsoft.com/office/drawing/2014/main" id="{6B20EEC4-338A-46EC-97F2-A39B8C55D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995" y="607955"/>
            <a:ext cx="730250" cy="730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71A4FB-F566-4EF1-B00E-A6AF7D265737}"/>
              </a:ext>
            </a:extLst>
          </p:cNvPr>
          <p:cNvSpPr/>
          <p:nvPr/>
        </p:nvSpPr>
        <p:spPr>
          <a:xfrm>
            <a:off x="-11069" y="37570300"/>
            <a:ext cx="10106585" cy="612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AE30DE0-1F6D-4F79-BBAC-3138EF14B1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421"/>
          <a:stretch/>
        </p:blipFill>
        <p:spPr>
          <a:xfrm>
            <a:off x="15659088" y="18570886"/>
            <a:ext cx="11830804" cy="6314678"/>
          </a:xfrm>
          <a:prstGeom prst="rect">
            <a:avLst/>
          </a:prstGeom>
        </p:spPr>
      </p:pic>
      <p:sp>
        <p:nvSpPr>
          <p:cNvPr id="60" name="Titre 59">
            <a:extLst>
              <a:ext uri="{FF2B5EF4-FFF2-40B4-BE49-F238E27FC236}">
                <a16:creationId xmlns:a16="http://schemas.microsoft.com/office/drawing/2014/main" id="{A86B19AA-1837-3746-AD59-B626A0195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200" y="160030"/>
            <a:ext cx="26117548" cy="2321923"/>
          </a:xfrm>
          <a:noFill/>
        </p:spPr>
        <p:txBody>
          <a:bodyPr/>
          <a:lstStyle/>
          <a:p>
            <a:r>
              <a:rPr lang="fr-FR" dirty="0">
                <a:latin typeface="Verdana"/>
                <a:ea typeface="Verdana"/>
              </a:rPr>
              <a:t>Caractérisation de légumineuses </a:t>
            </a:r>
            <a:br>
              <a:rPr lang="fr-FR" dirty="0">
                <a:latin typeface="Verdana"/>
                <a:ea typeface="Verdana"/>
              </a:rPr>
            </a:br>
            <a:r>
              <a:rPr lang="fr-FR" dirty="0">
                <a:latin typeface="Verdana"/>
                <a:ea typeface="Verdana"/>
              </a:rPr>
              <a:t>et création de recettes :</a:t>
            </a:r>
            <a:br>
              <a:rPr lang="fr-FR" dirty="0">
                <a:latin typeface="Verdana"/>
                <a:ea typeface="Verdana"/>
              </a:rPr>
            </a:br>
            <a:r>
              <a:rPr lang="fr-FR" dirty="0">
                <a:latin typeface="Verdana"/>
                <a:ea typeface="Verdana"/>
              </a:rPr>
              <a:t> </a:t>
            </a:r>
            <a:r>
              <a:rPr lang="fr-FR" sz="6600" dirty="0">
                <a:latin typeface="Verdana"/>
                <a:ea typeface="Verdana"/>
              </a:rPr>
              <a:t>mayonnaise de légumineuses 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18AD13F9-1187-7C40-9BAC-29C3FD9AF2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0718" y="3805767"/>
            <a:ext cx="26117549" cy="7778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r-FR" dirty="0">
                <a:latin typeface="Verdana"/>
                <a:ea typeface="Verdana"/>
              </a:rPr>
              <a:t>Antoine Berkani, Céline Landbeck, Clara Bureau, Estéban </a:t>
            </a:r>
            <a:r>
              <a:rPr lang="fr-FR" dirty="0" err="1">
                <a:latin typeface="Verdana"/>
                <a:ea typeface="Verdana"/>
              </a:rPr>
              <a:t>Guiho</a:t>
            </a:r>
            <a:r>
              <a:rPr lang="fr-FR" dirty="0">
                <a:latin typeface="Verdana"/>
                <a:ea typeface="Verdana"/>
              </a:rPr>
              <a:t>, Simon </a:t>
            </a:r>
            <a:r>
              <a:rPr lang="fr-FR" dirty="0" err="1">
                <a:latin typeface="Verdana"/>
                <a:ea typeface="Verdana"/>
              </a:rPr>
              <a:t>Baujat</a:t>
            </a:r>
            <a:endParaRPr lang="fr-FR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</a:rPr>
              <a:t>Etudiant.es ingénieur.es ESA majeure agroalimentaire</a:t>
            </a:r>
            <a:endParaRPr lang="fr-FR" dirty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D9B0BC1A-4017-AA4A-81D4-B30B00EB3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701161" y="9146353"/>
            <a:ext cx="8996448" cy="793674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just">
              <a:buNone/>
            </a:pPr>
            <a:r>
              <a:rPr lang="fr-FR" sz="4400" dirty="0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Matériel et méthode : </a:t>
            </a:r>
            <a:endParaRPr lang="en-US" sz="4400" dirty="0">
              <a:solidFill>
                <a:srgbClr val="87AF2D"/>
              </a:solidFill>
              <a:latin typeface="Calibri"/>
              <a:ea typeface="Verdana"/>
              <a:cs typeface="Calibri"/>
            </a:endParaRPr>
          </a:p>
          <a:p>
            <a:pPr marL="571500" indent="-571500" algn="just"/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5 légumineuses bio fournies par le GIE de Vendée : pois chiche (PC), haricots blancs (HB) et rouges (HR), flageolets (F) et lentilles (L)</a:t>
            </a:r>
          </a:p>
          <a:p>
            <a:pPr marL="571500" indent="-571500" algn="just"/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Mesures sur l'</a:t>
            </a:r>
            <a:r>
              <a:rPr lang="fr-FR" sz="4000" b="0" dirty="0" err="1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aquafaba</a:t>
            </a:r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 et sur la mayonnaise finale (méthode Kjeldahl, matière sèche, colorimétrie, analyses sensorielles)</a:t>
            </a:r>
            <a:endParaRPr lang="fr-FR" sz="40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71500" indent="-571500" algn="just"/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2 réductions d'</a:t>
            </a:r>
            <a:r>
              <a:rPr lang="fr-FR" sz="4000" b="0" dirty="0" err="1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aquafaba</a:t>
            </a:r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 différentes, une à 2/3 (réduction 1), l'autre à 1/3 (réduction 2), du volume d'eau initial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B5F3C3DF-A570-9F4E-918E-89B01D8D1E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573243" y="16840855"/>
            <a:ext cx="13066903" cy="1589080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fr-FR" sz="4400" dirty="0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</a:pPr>
            <a:endParaRPr lang="fr-FR" sz="4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7D3424EC-A9AB-6745-9607-32E214230B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643885" y="17687213"/>
            <a:ext cx="10871689" cy="81805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just" fontAlgn="base">
              <a:spcAft>
                <a:spcPct val="0"/>
              </a:spcAft>
              <a:buNone/>
            </a:pPr>
            <a:r>
              <a:rPr lang="fr-FR" sz="4400" dirty="0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Profils sensoriels des mayonnaises 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A454F8CD-AEB4-024D-A2B2-AE0AB9E225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30337" y="5026186"/>
            <a:ext cx="27021699" cy="426370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just">
              <a:buNone/>
            </a:pPr>
            <a:r>
              <a:rPr lang="fr-FR" sz="4400" dirty="0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Introduction, contexte et objectifs : </a:t>
            </a:r>
            <a:endParaRPr lang="en-US" dirty="0">
              <a:solidFill>
                <a:srgbClr val="87AF2D"/>
              </a:solidFill>
            </a:endParaRPr>
          </a:p>
          <a:p>
            <a:pPr marL="0" indent="0" algn="just">
              <a:buNone/>
            </a:pPr>
            <a:r>
              <a:rPr lang="fr-FR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A l'heure où nous diminuons notre consommation de viande, 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la transition protéique est au cœur des préoccupations</a:t>
            </a:r>
            <a:r>
              <a:rPr lang="fr-FR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. Le PNNS recommande alors aux français de consommer des légumineuses deux fois par semaine. Les légumineuses, source importante de protéines, sont aussi intéressantes d'un point de vue agroécologique et contribueraient à l'indépendance protéique de la France. Dans le cadre de notre formation d'ingénieur en agroalimentaire, nous avons travaillé pendant 2 semaines à la caractérisation de légumineuses et particulièrement à leur jus de cuisson (ou </a:t>
            </a:r>
            <a:r>
              <a:rPr lang="fr-FR" sz="4000" b="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aquafaba</a:t>
            </a:r>
            <a:r>
              <a:rPr lang="fr-FR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). 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74FCBE86-DED3-E840-8134-E12510C0E4A1}"/>
              </a:ext>
            </a:extLst>
          </p:cNvPr>
          <p:cNvCxnSpPr>
            <a:cxnSpLocks/>
          </p:cNvCxnSpPr>
          <p:nvPr/>
        </p:nvCxnSpPr>
        <p:spPr>
          <a:xfrm>
            <a:off x="1541986" y="4873228"/>
            <a:ext cx="27010050" cy="0"/>
          </a:xfrm>
          <a:prstGeom prst="line">
            <a:avLst/>
          </a:prstGeom>
          <a:ln w="3175">
            <a:solidFill>
              <a:srgbClr val="69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23CEE6B-D188-4A61-BDAB-C38D47CFF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69006"/>
              </p:ext>
            </p:extLst>
          </p:nvPr>
        </p:nvGraphicFramePr>
        <p:xfrm>
          <a:off x="10202106" y="10663989"/>
          <a:ext cx="9163790" cy="6266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84">
                  <a:extLst>
                    <a:ext uri="{9D8B030D-6E8A-4147-A177-3AD203B41FA5}">
                      <a16:colId xmlns:a16="http://schemas.microsoft.com/office/drawing/2014/main" val="2232671618"/>
                    </a:ext>
                  </a:extLst>
                </a:gridCol>
                <a:gridCol w="777767">
                  <a:extLst>
                    <a:ext uri="{9D8B030D-6E8A-4147-A177-3AD203B41FA5}">
                      <a16:colId xmlns:a16="http://schemas.microsoft.com/office/drawing/2014/main" val="2354468510"/>
                    </a:ext>
                  </a:extLst>
                </a:gridCol>
                <a:gridCol w="808570">
                  <a:extLst>
                    <a:ext uri="{9D8B030D-6E8A-4147-A177-3AD203B41FA5}">
                      <a16:colId xmlns:a16="http://schemas.microsoft.com/office/drawing/2014/main" val="2342275022"/>
                    </a:ext>
                  </a:extLst>
                </a:gridCol>
                <a:gridCol w="839372">
                  <a:extLst>
                    <a:ext uri="{9D8B030D-6E8A-4147-A177-3AD203B41FA5}">
                      <a16:colId xmlns:a16="http://schemas.microsoft.com/office/drawing/2014/main" val="2725085347"/>
                    </a:ext>
                  </a:extLst>
                </a:gridCol>
                <a:gridCol w="823971">
                  <a:extLst>
                    <a:ext uri="{9D8B030D-6E8A-4147-A177-3AD203B41FA5}">
                      <a16:colId xmlns:a16="http://schemas.microsoft.com/office/drawing/2014/main" val="1466787881"/>
                    </a:ext>
                  </a:extLst>
                </a:gridCol>
                <a:gridCol w="823971">
                  <a:extLst>
                    <a:ext uri="{9D8B030D-6E8A-4147-A177-3AD203B41FA5}">
                      <a16:colId xmlns:a16="http://schemas.microsoft.com/office/drawing/2014/main" val="2662174581"/>
                    </a:ext>
                  </a:extLst>
                </a:gridCol>
                <a:gridCol w="823971">
                  <a:extLst>
                    <a:ext uri="{9D8B030D-6E8A-4147-A177-3AD203B41FA5}">
                      <a16:colId xmlns:a16="http://schemas.microsoft.com/office/drawing/2014/main" val="4197461663"/>
                    </a:ext>
                  </a:extLst>
                </a:gridCol>
                <a:gridCol w="823971">
                  <a:extLst>
                    <a:ext uri="{9D8B030D-6E8A-4147-A177-3AD203B41FA5}">
                      <a16:colId xmlns:a16="http://schemas.microsoft.com/office/drawing/2014/main" val="196711234"/>
                    </a:ext>
                  </a:extLst>
                </a:gridCol>
                <a:gridCol w="823971">
                  <a:extLst>
                    <a:ext uri="{9D8B030D-6E8A-4147-A177-3AD203B41FA5}">
                      <a16:colId xmlns:a16="http://schemas.microsoft.com/office/drawing/2014/main" val="2609480422"/>
                    </a:ext>
                  </a:extLst>
                </a:gridCol>
                <a:gridCol w="823971">
                  <a:extLst>
                    <a:ext uri="{9D8B030D-6E8A-4147-A177-3AD203B41FA5}">
                      <a16:colId xmlns:a16="http://schemas.microsoft.com/office/drawing/2014/main" val="360485125"/>
                    </a:ext>
                  </a:extLst>
                </a:gridCol>
                <a:gridCol w="823971">
                  <a:extLst>
                    <a:ext uri="{9D8B030D-6E8A-4147-A177-3AD203B41FA5}">
                      <a16:colId xmlns:a16="http://schemas.microsoft.com/office/drawing/2014/main" val="483058331"/>
                    </a:ext>
                  </a:extLst>
                </a:gridCol>
              </a:tblGrid>
              <a:tr h="642735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Essais​</a:t>
                      </a:r>
                    </a:p>
                    <a:p>
                      <a:pPr algn="ctr" fontAlgn="base"/>
                      <a:r>
                        <a:rPr lang="fr-FR" sz="1200">
                          <a:effectLst/>
                        </a:rPr>
                        <a:t>Mesures​</a:t>
                      </a:r>
                      <a:endParaRPr lang="fr-FR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Pois chiche​</a:t>
                      </a:r>
                      <a:endParaRPr lang="fr-FR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Lentille ​</a:t>
                      </a:r>
                      <a:endParaRPr lang="fr-FR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Haricot rouge ​</a:t>
                      </a:r>
                      <a:endParaRPr lang="fr-FR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Haricot blanc​</a:t>
                      </a:r>
                      <a:endParaRPr lang="fr-FR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Flageolet​</a:t>
                      </a:r>
                      <a:endParaRPr lang="fr-FR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21481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Trempage​</a:t>
                      </a: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12h​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54454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Cuisson​</a:t>
                      </a:r>
                    </a:p>
                    <a:p>
                      <a:pPr algn="ctr" fontAlgn="base"/>
                      <a:r>
                        <a:rPr lang="fr-FR" sz="1200">
                          <a:effectLst/>
                        </a:rPr>
                        <a:t>Qté eau​</a:t>
                      </a: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Veau=1.5*V légumineuse 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33384"/>
                  </a:ext>
                </a:extLst>
              </a:tr>
              <a:tr h="321367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Cuisson​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1h40​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25min​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50min​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1h20​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1h50​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53968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Réduction​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2/3​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1/3​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7004564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Kjeldahl​</a:t>
                      </a:r>
                    </a:p>
                    <a:p>
                      <a:pPr algn="ctr" fontAlgn="base"/>
                      <a:r>
                        <a:rPr lang="fr-FR" sz="1200">
                          <a:effectLst/>
                        </a:rPr>
                        <a:t>(MAT)​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419848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Etuve (MS)​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3261864"/>
                  </a:ext>
                </a:extLst>
              </a:tr>
              <a:tr h="385641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BRIX​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r-FR" sz="1400">
                          <a:effectLst/>
                        </a:rPr>
                        <a:t>​</a:t>
                      </a:r>
                      <a:endParaRPr lang="fr-FR" sz="1400">
                        <a:effectLst/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r-FR" sz="1400">
                          <a:effectLst/>
                        </a:rPr>
                        <a:t>​</a:t>
                      </a:r>
                      <a:endParaRPr lang="fr-FR" sz="1400">
                        <a:effectLst/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r-FR" sz="1400">
                          <a:effectLst/>
                        </a:rPr>
                        <a:t>​</a:t>
                      </a:r>
                      <a:endParaRPr lang="fr-FR" sz="1400">
                        <a:effectLst/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r-FR" sz="1400">
                          <a:effectLst/>
                        </a:rPr>
                        <a:t>​</a:t>
                      </a:r>
                      <a:endParaRPr lang="fr-FR" sz="1400">
                        <a:effectLst/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r-FR" sz="1400">
                          <a:effectLst/>
                        </a:rPr>
                        <a:t>​</a:t>
                      </a:r>
                      <a:endParaRPr lang="fr-FR" sz="1400">
                        <a:effectLst/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953243"/>
                  </a:ext>
                </a:extLst>
              </a:tr>
              <a:tr h="1124789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Texture​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fontAlgn="base"/>
                      <a:r>
                        <a:rPr lang="fr-FR" sz="1200" dirty="0">
                          <a:effectLst/>
                        </a:rPr>
                        <a:t>Double compression à 30cm de hauteur, capteur 1kNewton​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/​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84409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Colorimétrie ​</a:t>
                      </a: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colorimètre Konica Minolta </a:t>
                      </a:r>
                      <a:r>
                        <a:rPr lang="fr-FR" sz="1200" err="1">
                          <a:effectLst/>
                        </a:rPr>
                        <a:t>Sensing</a:t>
                      </a:r>
                      <a:r>
                        <a:rPr lang="fr-FR" sz="1200">
                          <a:effectLst/>
                        </a:rPr>
                        <a:t>,​ Illuminant = D65 Observateur = 10° Area = 3mm  5 répétitions​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385799"/>
                  </a:ext>
                </a:extLst>
              </a:tr>
              <a:tr h="707009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200">
                          <a:effectLst/>
                        </a:rPr>
                        <a:t>Analyse</a:t>
                      </a:r>
                      <a:endParaRPr lang="fr-FR"/>
                    </a:p>
                    <a:p>
                      <a:pPr lvl="0" algn="ctr">
                        <a:buNone/>
                      </a:pPr>
                      <a:r>
                        <a:rPr lang="fr-FR" sz="1200">
                          <a:effectLst/>
                        </a:rPr>
                        <a:t>sensorielle ​</a:t>
                      </a: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Dégustateurs : 5​</a:t>
                      </a:r>
                    </a:p>
                    <a:p>
                      <a:pPr algn="ctr" fontAlgn="base"/>
                      <a:r>
                        <a:rPr lang="fr-FR" sz="1200" dirty="0">
                          <a:effectLst/>
                        </a:rPr>
                        <a:t>Descripteurs : 10​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72187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6C26AE6-843D-4867-9C8C-8B7579E51CB5}"/>
              </a:ext>
            </a:extLst>
          </p:cNvPr>
          <p:cNvSpPr txBox="1"/>
          <p:nvPr/>
        </p:nvSpPr>
        <p:spPr>
          <a:xfrm>
            <a:off x="1541986" y="37466513"/>
            <a:ext cx="13312432" cy="54753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lnSpc>
                <a:spcPct val="110000"/>
              </a:lnSpc>
              <a:buFont typeface="Arial"/>
              <a:buChar char="•"/>
            </a:pPr>
            <a:r>
              <a:rPr lang="fr-FR" sz="4000" dirty="0">
                <a:latin typeface="Calibri"/>
                <a:ea typeface="Verdana"/>
                <a:cs typeface="Calibri"/>
              </a:rPr>
              <a:t>Mesures prises sur des émulsions stables avec les </a:t>
            </a:r>
            <a:r>
              <a:rPr lang="fr-FR" sz="4000" dirty="0" err="1">
                <a:latin typeface="Calibri"/>
                <a:ea typeface="Verdana"/>
                <a:cs typeface="Calibri"/>
              </a:rPr>
              <a:t>aquafaba</a:t>
            </a:r>
            <a:r>
              <a:rPr lang="fr-FR" sz="4000" dirty="0">
                <a:latin typeface="Calibri"/>
                <a:ea typeface="Verdana"/>
                <a:cs typeface="Calibri"/>
              </a:rPr>
              <a:t> de </a:t>
            </a:r>
            <a:r>
              <a:rPr lang="fr-FR" sz="4000" b="1" dirty="0">
                <a:latin typeface="Calibri"/>
                <a:ea typeface="Verdana"/>
                <a:cs typeface="Calibri"/>
              </a:rPr>
              <a:t>lentilles réduction 1 et 2 (L1 et L2)  et pois chiche réduction 1 et 2 (PC1 et PC2)</a:t>
            </a:r>
          </a:p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4000" b="1" dirty="0">
                <a:latin typeface="Calibri"/>
                <a:ea typeface="Verdana"/>
                <a:cs typeface="Calibri"/>
              </a:rPr>
              <a:t>Teinte et Luminosité</a:t>
            </a:r>
            <a:r>
              <a:rPr lang="fr-FR" sz="4000" dirty="0">
                <a:latin typeface="Calibri"/>
                <a:ea typeface="Verdana"/>
                <a:cs typeface="Calibri"/>
              </a:rPr>
              <a:t> </a:t>
            </a:r>
            <a:r>
              <a:rPr lang="fr-FR" sz="4000" dirty="0" err="1">
                <a:latin typeface="Calibri"/>
                <a:ea typeface="Verdana"/>
                <a:cs typeface="Calibri"/>
              </a:rPr>
              <a:t>diffèrentes</a:t>
            </a:r>
            <a:r>
              <a:rPr lang="fr-FR" sz="4000" dirty="0">
                <a:latin typeface="Calibri"/>
                <a:ea typeface="Verdana"/>
                <a:cs typeface="Calibri"/>
              </a:rPr>
              <a:t> selon la légumineuse considérée. Pois chiche  : émulsions les plus lumineuses.</a:t>
            </a:r>
          </a:p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4000" b="1" dirty="0">
                <a:latin typeface="Calibri"/>
                <a:cs typeface="Arial"/>
              </a:rPr>
              <a:t>Saturation faible</a:t>
            </a:r>
            <a:r>
              <a:rPr lang="fr-FR" sz="4000" dirty="0">
                <a:latin typeface="Calibri"/>
                <a:cs typeface="Arial"/>
              </a:rPr>
              <a:t> pour toutes les émulsions ​</a:t>
            </a:r>
          </a:p>
          <a:p>
            <a:pPr algn="just">
              <a:lnSpc>
                <a:spcPct val="110000"/>
              </a:lnSpc>
            </a:pPr>
            <a:endParaRPr lang="fr-FR" sz="4000" dirty="0">
              <a:latin typeface="Calibri"/>
              <a:ea typeface="Verdana"/>
              <a:cs typeface="Calibri"/>
            </a:endParaRPr>
          </a:p>
          <a:p>
            <a:pPr algn="just">
              <a:lnSpc>
                <a:spcPct val="110000"/>
              </a:lnSpc>
            </a:pPr>
            <a:endParaRPr lang="fr-FR" sz="4000" dirty="0">
              <a:ea typeface="Verdana"/>
              <a:cs typeface="Calibri"/>
            </a:endParaRPr>
          </a:p>
        </p:txBody>
      </p:sp>
      <p:sp>
        <p:nvSpPr>
          <p:cNvPr id="12" name="Espace réservé du texte 64">
            <a:extLst>
              <a:ext uri="{FF2B5EF4-FFF2-40B4-BE49-F238E27FC236}">
                <a16:creationId xmlns:a16="http://schemas.microsoft.com/office/drawing/2014/main" id="{5177FCF9-4542-443B-A5C2-79A874362CEB}"/>
              </a:ext>
            </a:extLst>
          </p:cNvPr>
          <p:cNvSpPr txBox="1">
            <a:spLocks/>
          </p:cNvSpPr>
          <p:nvPr/>
        </p:nvSpPr>
        <p:spPr>
          <a:xfrm>
            <a:off x="13788" y="29395886"/>
            <a:ext cx="26117550" cy="444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360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1" kern="1200">
                <a:solidFill>
                  <a:srgbClr val="696E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4200" kern="1200">
                <a:solidFill>
                  <a:srgbClr val="696E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04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 typeface="Courier New" panose="02070309020205020404" pitchFamily="49" charset="0"/>
              <a:buNone/>
              <a:defRPr sz="3600" b="1" kern="1200">
                <a:solidFill>
                  <a:srgbClr val="87A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040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rgbClr val="696E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00000" indent="-444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Wingdings" pitchFamily="2" charset="2"/>
              <a:buChar char="ü"/>
              <a:defRPr sz="3000" kern="1200">
                <a:solidFill>
                  <a:srgbClr val="696E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DA67F4-D015-4C6B-98FE-6A973B1D866E}"/>
              </a:ext>
            </a:extLst>
          </p:cNvPr>
          <p:cNvSpPr txBox="1"/>
          <p:nvPr/>
        </p:nvSpPr>
        <p:spPr>
          <a:xfrm>
            <a:off x="1530337" y="26591761"/>
            <a:ext cx="13326352" cy="5118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en-US" sz="4000" b="1" dirty="0" err="1">
                <a:latin typeface="Calibri"/>
                <a:cs typeface="Calibri"/>
              </a:rPr>
              <a:t>Intervalles</a:t>
            </a:r>
            <a:r>
              <a:rPr lang="en-US" sz="4000" b="1" dirty="0">
                <a:latin typeface="Calibri"/>
                <a:cs typeface="Calibri"/>
              </a:rPr>
              <a:t> des </a:t>
            </a:r>
            <a:r>
              <a:rPr lang="en-US" sz="4000" b="1" dirty="0" err="1">
                <a:latin typeface="Calibri"/>
                <a:cs typeface="Calibri"/>
              </a:rPr>
              <a:t>taux</a:t>
            </a:r>
            <a:r>
              <a:rPr lang="en-US" sz="4000" b="1" dirty="0">
                <a:latin typeface="Calibri"/>
                <a:cs typeface="Calibri"/>
              </a:rPr>
              <a:t> de MAT et de MS:</a:t>
            </a:r>
          </a:p>
          <a:p>
            <a:pPr marL="2658745" lvl="1" indent="-571500" algn="just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MAT [1,46 ; 2,72]g/100g </a:t>
            </a:r>
            <a:r>
              <a:rPr lang="en-US" sz="4000" dirty="0" err="1">
                <a:latin typeface="Calibri"/>
                <a:cs typeface="Calibri"/>
              </a:rPr>
              <a:t>d'aquafaba</a:t>
            </a:r>
            <a:endParaRPr lang="en-US" sz="4000" dirty="0">
              <a:latin typeface="Calibri"/>
              <a:cs typeface="Calibri"/>
            </a:endParaRPr>
          </a:p>
          <a:p>
            <a:pPr marL="2658745" lvl="1" indent="-571500" algn="just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MS [4,83 ; 7,27]g/100g </a:t>
            </a:r>
            <a:r>
              <a:rPr lang="en-US" sz="4000" dirty="0" err="1">
                <a:latin typeface="Calibri"/>
                <a:cs typeface="Calibri"/>
              </a:rPr>
              <a:t>d'aquafaba</a:t>
            </a:r>
            <a:endParaRPr lang="en-US" sz="4000" dirty="0">
              <a:latin typeface="Calibri"/>
              <a:cs typeface="Calibri"/>
            </a:endParaRPr>
          </a:p>
          <a:p>
            <a:pPr marL="571500" indent="-571500" algn="just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b="1" dirty="0">
                <a:latin typeface="Calibri"/>
                <a:cs typeface="Calibri"/>
              </a:rPr>
              <a:t>30% de la MS</a:t>
            </a: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4000" dirty="0" err="1">
                <a:latin typeface="Calibri"/>
                <a:cs typeface="Calibri"/>
              </a:rPr>
              <a:t>est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cs typeface="Calibri"/>
              </a:rPr>
              <a:t>composée</a:t>
            </a:r>
            <a:r>
              <a:rPr lang="en-US" sz="4000" dirty="0">
                <a:latin typeface="Calibri"/>
                <a:cs typeface="Calibri"/>
              </a:rPr>
              <a:t> de </a:t>
            </a:r>
            <a:r>
              <a:rPr lang="en-US" sz="4000" dirty="0" err="1">
                <a:latin typeface="Calibri"/>
                <a:cs typeface="Calibri"/>
              </a:rPr>
              <a:t>protéines</a:t>
            </a:r>
            <a:r>
              <a:rPr lang="en-US" sz="4000" dirty="0">
                <a:latin typeface="Calibri"/>
                <a:cs typeface="Calibri"/>
              </a:rPr>
              <a:t> à </a:t>
            </a:r>
            <a:r>
              <a:rPr lang="en-US" sz="4000" dirty="0" err="1">
                <a:latin typeface="Calibri"/>
                <a:cs typeface="Calibri"/>
              </a:rPr>
              <a:t>l'exception</a:t>
            </a:r>
            <a:r>
              <a:rPr lang="en-US" sz="4000" dirty="0">
                <a:latin typeface="Calibri"/>
                <a:cs typeface="Calibri"/>
              </a:rPr>
              <a:t> de </a:t>
            </a:r>
            <a:r>
              <a:rPr lang="en-US" sz="4000" dirty="0" err="1">
                <a:latin typeface="Calibri"/>
                <a:cs typeface="Calibri"/>
              </a:rPr>
              <a:t>l'aquafaba</a:t>
            </a:r>
            <a:r>
              <a:rPr lang="en-US" sz="4000" dirty="0">
                <a:latin typeface="Calibri"/>
                <a:cs typeface="Calibri"/>
              </a:rPr>
              <a:t> des </a:t>
            </a:r>
            <a:r>
              <a:rPr lang="en-US" sz="4000" dirty="0" err="1">
                <a:latin typeface="Calibri"/>
                <a:cs typeface="Calibri"/>
              </a:rPr>
              <a:t>lentilles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cs typeface="Calibri"/>
              </a:rPr>
              <a:t>vertes</a:t>
            </a:r>
            <a:r>
              <a:rPr lang="en-US" sz="4000" dirty="0">
                <a:latin typeface="Calibri"/>
                <a:cs typeface="Calibri"/>
              </a:rPr>
              <a:t> (49%). </a:t>
            </a:r>
            <a:endParaRPr lang="en-US" sz="4000" dirty="0">
              <a:cs typeface="Calibri"/>
            </a:endParaRPr>
          </a:p>
          <a:p>
            <a:pPr marL="571500" indent="-571500" algn="just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b="1" dirty="0" err="1">
                <a:latin typeface="Calibri"/>
                <a:cs typeface="Calibri"/>
              </a:rPr>
              <a:t>Faible</a:t>
            </a:r>
            <a:r>
              <a:rPr lang="en-US" sz="4000" b="1" dirty="0">
                <a:latin typeface="Calibri"/>
                <a:cs typeface="Calibri"/>
              </a:rPr>
              <a:t> part de </a:t>
            </a:r>
            <a:r>
              <a:rPr lang="en-US" sz="4000" b="1" dirty="0" err="1">
                <a:latin typeface="Calibri"/>
                <a:cs typeface="Calibri"/>
              </a:rPr>
              <a:t>protéines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dirty="0" err="1">
                <a:latin typeface="Calibri"/>
                <a:cs typeface="Calibri"/>
              </a:rPr>
              <a:t>solubles</a:t>
            </a:r>
            <a:r>
              <a:rPr lang="en-US" sz="4000" dirty="0">
                <a:latin typeface="Calibri"/>
                <a:cs typeface="Calibri"/>
              </a:rPr>
              <a:t> à la </a:t>
            </a:r>
            <a:r>
              <a:rPr lang="en-US" sz="4000" dirty="0" err="1">
                <a:latin typeface="Calibri"/>
                <a:cs typeface="Calibri"/>
              </a:rPr>
              <a:t>cuisson</a:t>
            </a:r>
            <a:r>
              <a:rPr lang="en-US" sz="4000" dirty="0">
                <a:latin typeface="Calibri"/>
                <a:cs typeface="Calibri"/>
              </a:rPr>
              <a:t> [7,3%-11,5%]. </a:t>
            </a:r>
            <a:endParaRPr lang="en-US" sz="4000" dirty="0">
              <a:cs typeface="Calibri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4" name="Espace réservé du texte 64">
            <a:extLst>
              <a:ext uri="{FF2B5EF4-FFF2-40B4-BE49-F238E27FC236}">
                <a16:creationId xmlns:a16="http://schemas.microsoft.com/office/drawing/2014/main" id="{950D8EF0-7B27-4693-ABF6-90162A438917}"/>
              </a:ext>
            </a:extLst>
          </p:cNvPr>
          <p:cNvSpPr txBox="1">
            <a:spLocks/>
          </p:cNvSpPr>
          <p:nvPr/>
        </p:nvSpPr>
        <p:spPr>
          <a:xfrm>
            <a:off x="15734190" y="31576525"/>
            <a:ext cx="13026184" cy="79839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360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1" kern="1200">
                <a:solidFill>
                  <a:srgbClr val="696E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4200" kern="1200">
                <a:solidFill>
                  <a:srgbClr val="696E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04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 typeface="Courier New" panose="02070309020205020404" pitchFamily="49" charset="0"/>
              <a:buNone/>
              <a:defRPr sz="3600" b="1" kern="1200">
                <a:solidFill>
                  <a:srgbClr val="87A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040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rgbClr val="696E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00000" indent="-444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Wingdings" pitchFamily="2" charset="2"/>
              <a:buChar char="ü"/>
              <a:defRPr sz="3000" kern="1200">
                <a:solidFill>
                  <a:srgbClr val="696E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87563" eaLnBrk="0" hangingPunct="0">
              <a:spcBef>
                <a:spcPct val="0"/>
              </a:spcBef>
              <a:buNone/>
            </a:pPr>
            <a:r>
              <a:rPr lang="fr-FR" sz="4400" dirty="0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Conclusion et discussion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En comparant l'évolution des états (stable ou instable) des émulsions au cours du temps entre chaque légumineuse, on remarque que les hautes teneurs en MAT des </a:t>
            </a:r>
            <a:r>
              <a:rPr lang="fr-FR" sz="4000" b="0" dirty="0" err="1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aquafaba</a:t>
            </a:r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 n’expliquent pas la stabilité d'une émulsion type mayonnaise. L'exemple des mayonnaises de pois chiche le prouve. Celles-ci sont de qualité alors que la teneur en matières azotées totales de l’</a:t>
            </a:r>
            <a:r>
              <a:rPr lang="fr-FR" sz="4000" b="0" dirty="0" err="1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aquafaba</a:t>
            </a:r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 de pois chiche est plus faible que celle de l'</a:t>
            </a:r>
            <a:r>
              <a:rPr lang="fr-FR" sz="4000" b="0" dirty="0" err="1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aquafaba</a:t>
            </a:r>
            <a:r>
              <a:rPr lang="fr-FR" sz="4000" b="0" dirty="0">
                <a:solidFill>
                  <a:srgbClr val="000000"/>
                </a:solidFill>
                <a:latin typeface="Calibri"/>
                <a:ea typeface="Verdana"/>
                <a:cs typeface="Verdana"/>
              </a:rPr>
              <a:t> de flageolet. </a:t>
            </a:r>
            <a:endParaRPr lang="fr-FR" sz="4000" b="0" dirty="0">
              <a:solidFill>
                <a:srgbClr val="000000"/>
              </a:solidFill>
              <a:latin typeface="Calibri"/>
              <a:cs typeface="Verdana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Les </a:t>
            </a:r>
            <a:r>
              <a:rPr lang="en-US" sz="400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globulines</a:t>
            </a:r>
            <a:r>
              <a:rPr lang="en-US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et les </a:t>
            </a:r>
            <a:r>
              <a:rPr lang="en-US" sz="400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albumines</a:t>
            </a:r>
            <a:r>
              <a:rPr lang="en-US" sz="400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sont</a:t>
            </a:r>
            <a:r>
              <a:rPr lang="en-US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les </a:t>
            </a:r>
            <a:r>
              <a:rPr lang="en-US" sz="4000" b="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principales</a:t>
            </a:r>
            <a:r>
              <a:rPr lang="en-US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protéines</a:t>
            </a:r>
            <a:r>
              <a:rPr lang="en-US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émulsifiantes</a:t>
            </a:r>
            <a:r>
              <a:rPr lang="en-US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dans les </a:t>
            </a:r>
            <a:r>
              <a:rPr lang="en-US" sz="4000" b="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aquafabas</a:t>
            </a:r>
            <a:r>
              <a:rPr lang="en-US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 (</a:t>
            </a:r>
            <a:r>
              <a:rPr lang="fr-FR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SAUREL, 2020)</a:t>
            </a:r>
            <a:r>
              <a:rPr lang="en-US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. </a:t>
            </a:r>
            <a:r>
              <a:rPr lang="fr-FR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Des analyses complémentaires seraient intéressantes pour quantifier ces protéines dans les </a:t>
            </a:r>
            <a:r>
              <a:rPr lang="fr-FR" sz="4000" b="0" dirty="0" err="1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aquafabas</a:t>
            </a:r>
            <a:r>
              <a:rPr lang="fr-FR" sz="4000" b="0" dirty="0">
                <a:solidFill>
                  <a:schemeClr val="tx1"/>
                </a:solidFill>
                <a:latin typeface="Calibri"/>
                <a:ea typeface="Verdana"/>
                <a:cs typeface="Calibri"/>
              </a:rPr>
              <a:t>.</a:t>
            </a:r>
            <a:endParaRPr lang="fr-FR" sz="4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1" name="ZoneTexte 2">
            <a:extLst>
              <a:ext uri="{FF2B5EF4-FFF2-40B4-BE49-F238E27FC236}">
                <a16:creationId xmlns:a16="http://schemas.microsoft.com/office/drawing/2014/main" id="{8DAE0687-3717-4474-87DA-68CB493B0349}"/>
              </a:ext>
            </a:extLst>
          </p:cNvPr>
          <p:cNvSpPr txBox="1"/>
          <p:nvPr/>
        </p:nvSpPr>
        <p:spPr>
          <a:xfrm>
            <a:off x="15731106" y="25230848"/>
            <a:ext cx="12882861" cy="6152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4000" b="1" dirty="0">
                <a:latin typeface="Calibri"/>
                <a:ea typeface="Verdana"/>
                <a:cs typeface="Calibri"/>
              </a:rPr>
              <a:t>Influence de la réduction</a:t>
            </a:r>
            <a:r>
              <a:rPr lang="fr-FR" sz="4000" dirty="0">
                <a:latin typeface="Calibri"/>
                <a:ea typeface="Verdana"/>
                <a:cs typeface="Calibri"/>
              </a:rPr>
              <a:t> sur les caractéristiques sensorielles</a:t>
            </a:r>
          </a:p>
          <a:p>
            <a:pPr marL="1804988" lvl="1" indent="-571500" algn="just">
              <a:lnSpc>
                <a:spcPct val="110000"/>
              </a:lnSpc>
              <a:buFont typeface="Wingdings" panose="020B0604020202020204" pitchFamily="34" charset="0"/>
              <a:buChar char="Ø"/>
            </a:pPr>
            <a:r>
              <a:rPr lang="fr-FR" sz="4000" dirty="0">
                <a:latin typeface="Calibri"/>
                <a:ea typeface="Verdana"/>
                <a:cs typeface="Calibri"/>
              </a:rPr>
              <a:t>Une réduction plus importante (courbes pointillées)  apporte de l'onctuosité et de la tenue au produit fini ainsi qu'une diminution de la sensation de gras. </a:t>
            </a:r>
            <a:endParaRPr lang="fr-FR" sz="4000" dirty="0"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latin typeface="Calibri"/>
                <a:ea typeface="Verdana"/>
                <a:cs typeface="Calibri"/>
              </a:rPr>
              <a:t>Seuls les pois-chiches et les lentilles ont permis de fabriquer des mayonnaises pour les deux réductions contrairement aux autres légumineuses. 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3B8CCCE-F55B-48C1-AAD1-EA305BFB7C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101" y="272212"/>
            <a:ext cx="2618932" cy="2190806"/>
          </a:xfrm>
          <a:prstGeom prst="rect">
            <a:avLst/>
          </a:prstGeom>
        </p:spPr>
      </p:pic>
      <p:pic>
        <p:nvPicPr>
          <p:cNvPr id="20" name="Image 20">
            <a:extLst>
              <a:ext uri="{FF2B5EF4-FFF2-40B4-BE49-F238E27FC236}">
                <a16:creationId xmlns:a16="http://schemas.microsoft.com/office/drawing/2014/main" id="{E7E0852E-C568-43F3-94DF-93FEE7202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33324" y="1596506"/>
            <a:ext cx="2100855" cy="1271670"/>
          </a:xfrm>
          <a:prstGeom prst="rect">
            <a:avLst/>
          </a:prstGeom>
        </p:spPr>
      </p:pic>
      <p:pic>
        <p:nvPicPr>
          <p:cNvPr id="21" name="Image 21">
            <a:extLst>
              <a:ext uri="{FF2B5EF4-FFF2-40B4-BE49-F238E27FC236}">
                <a16:creationId xmlns:a16="http://schemas.microsoft.com/office/drawing/2014/main" id="{3BF7C4C1-E1B7-4B9E-9D11-98C61F8FF5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89096" y="81768"/>
            <a:ext cx="2742556" cy="1298448"/>
          </a:xfrm>
          <a:prstGeom prst="rect">
            <a:avLst/>
          </a:prstGeom>
        </p:spPr>
      </p:pic>
      <p:pic>
        <p:nvPicPr>
          <p:cNvPr id="23" name="Graphique 23" descr="Badge Tick1 contour">
            <a:extLst>
              <a:ext uri="{FF2B5EF4-FFF2-40B4-BE49-F238E27FC236}">
                <a16:creationId xmlns:a16="http://schemas.microsoft.com/office/drawing/2014/main" id="{B6E3EF20-DAE3-4F31-BBB9-5400BE3140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7601" y="13655415"/>
            <a:ext cx="510394" cy="555419"/>
          </a:xfrm>
          <a:prstGeom prst="rect">
            <a:avLst/>
          </a:prstGeom>
        </p:spPr>
      </p:pic>
      <p:pic>
        <p:nvPicPr>
          <p:cNvPr id="44" name="Graphique 23" descr="Badge Tick1 contour">
            <a:extLst>
              <a:ext uri="{FF2B5EF4-FFF2-40B4-BE49-F238E27FC236}">
                <a16:creationId xmlns:a16="http://schemas.microsoft.com/office/drawing/2014/main" id="{3D8BD4F8-416F-4663-A0B6-0543E3360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22033" y="13677874"/>
            <a:ext cx="510394" cy="555419"/>
          </a:xfrm>
          <a:prstGeom prst="rect">
            <a:avLst/>
          </a:prstGeom>
        </p:spPr>
      </p:pic>
      <p:pic>
        <p:nvPicPr>
          <p:cNvPr id="45" name="Graphique 23" descr="Badge Tick1 contour">
            <a:extLst>
              <a:ext uri="{FF2B5EF4-FFF2-40B4-BE49-F238E27FC236}">
                <a16:creationId xmlns:a16="http://schemas.microsoft.com/office/drawing/2014/main" id="{DB43A858-E500-4DED-8B57-416B3ECCF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03820" y="13655475"/>
            <a:ext cx="510394" cy="555419"/>
          </a:xfrm>
          <a:prstGeom prst="rect">
            <a:avLst/>
          </a:prstGeom>
        </p:spPr>
      </p:pic>
      <p:pic>
        <p:nvPicPr>
          <p:cNvPr id="46" name="Graphique 23" descr="Badge Tick1 contour">
            <a:extLst>
              <a:ext uri="{FF2B5EF4-FFF2-40B4-BE49-F238E27FC236}">
                <a16:creationId xmlns:a16="http://schemas.microsoft.com/office/drawing/2014/main" id="{57CA6EDB-E053-44C2-BCC4-F22B7AF473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218339" y="13677935"/>
            <a:ext cx="510394" cy="555419"/>
          </a:xfrm>
          <a:prstGeom prst="rect">
            <a:avLst/>
          </a:prstGeom>
        </p:spPr>
      </p:pic>
      <p:pic>
        <p:nvPicPr>
          <p:cNvPr id="48" name="Graphique 23" descr="Badge Tick1 contour">
            <a:extLst>
              <a:ext uri="{FF2B5EF4-FFF2-40B4-BE49-F238E27FC236}">
                <a16:creationId xmlns:a16="http://schemas.microsoft.com/office/drawing/2014/main" id="{3872A387-A5CD-47A2-8535-3DE3654117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877704" y="13677965"/>
            <a:ext cx="510394" cy="555419"/>
          </a:xfrm>
          <a:prstGeom prst="rect">
            <a:avLst/>
          </a:prstGeom>
        </p:spPr>
      </p:pic>
      <p:pic>
        <p:nvPicPr>
          <p:cNvPr id="49" name="Graphique 23" descr="Badge Tick1 contour">
            <a:extLst>
              <a:ext uri="{FF2B5EF4-FFF2-40B4-BE49-F238E27FC236}">
                <a16:creationId xmlns:a16="http://schemas.microsoft.com/office/drawing/2014/main" id="{B02BE5F3-E47B-4D11-A969-A2117C48DA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134977" y="13139686"/>
            <a:ext cx="510394" cy="555419"/>
          </a:xfrm>
          <a:prstGeom prst="rect">
            <a:avLst/>
          </a:prstGeom>
        </p:spPr>
      </p:pic>
      <p:pic>
        <p:nvPicPr>
          <p:cNvPr id="50" name="Graphique 23" descr="Badge Tick1 contour">
            <a:extLst>
              <a:ext uri="{FF2B5EF4-FFF2-40B4-BE49-F238E27FC236}">
                <a16:creationId xmlns:a16="http://schemas.microsoft.com/office/drawing/2014/main" id="{6A647E07-03F6-4F98-8BE7-543AEA8723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29610" y="13139716"/>
            <a:ext cx="510394" cy="555419"/>
          </a:xfrm>
          <a:prstGeom prst="rect">
            <a:avLst/>
          </a:prstGeom>
        </p:spPr>
      </p:pic>
      <p:pic>
        <p:nvPicPr>
          <p:cNvPr id="51" name="Graphique 23" descr="Badge Tick1 contour">
            <a:extLst>
              <a:ext uri="{FF2B5EF4-FFF2-40B4-BE49-F238E27FC236}">
                <a16:creationId xmlns:a16="http://schemas.microsoft.com/office/drawing/2014/main" id="{ACE29D2A-55F3-4A5F-9542-EA3C7C6C0B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431203" y="13139746"/>
            <a:ext cx="510394" cy="555419"/>
          </a:xfrm>
          <a:prstGeom prst="rect">
            <a:avLst/>
          </a:prstGeom>
        </p:spPr>
      </p:pic>
      <p:pic>
        <p:nvPicPr>
          <p:cNvPr id="52" name="Graphique 23" descr="Badge Tick1 contour">
            <a:extLst>
              <a:ext uri="{FF2B5EF4-FFF2-40B4-BE49-F238E27FC236}">
                <a16:creationId xmlns:a16="http://schemas.microsoft.com/office/drawing/2014/main" id="{FA57EFD5-58B9-4399-910B-06CA434F22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978412" y="13139777"/>
            <a:ext cx="510394" cy="555419"/>
          </a:xfrm>
          <a:prstGeom prst="rect">
            <a:avLst/>
          </a:prstGeom>
        </p:spPr>
      </p:pic>
      <p:pic>
        <p:nvPicPr>
          <p:cNvPr id="53" name="Graphique 23" descr="Badge Tick1 contour">
            <a:extLst>
              <a:ext uri="{FF2B5EF4-FFF2-40B4-BE49-F238E27FC236}">
                <a16:creationId xmlns:a16="http://schemas.microsoft.com/office/drawing/2014/main" id="{18EA288D-D04F-4342-ACA6-C43EC11A1C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662858" y="13139807"/>
            <a:ext cx="510394" cy="555419"/>
          </a:xfrm>
          <a:prstGeom prst="rect">
            <a:avLst/>
          </a:prstGeom>
        </p:spPr>
      </p:pic>
      <p:pic>
        <p:nvPicPr>
          <p:cNvPr id="54" name="Graphique 23" descr="Badge Tick1 contour">
            <a:extLst>
              <a:ext uri="{FF2B5EF4-FFF2-40B4-BE49-F238E27FC236}">
                <a16:creationId xmlns:a16="http://schemas.microsoft.com/office/drawing/2014/main" id="{CDAF8ADC-30FA-41AC-B53D-41DEA1F097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115418" y="14194023"/>
            <a:ext cx="443107" cy="443237"/>
          </a:xfrm>
          <a:prstGeom prst="rect">
            <a:avLst/>
          </a:prstGeom>
        </p:spPr>
      </p:pic>
      <p:pic>
        <p:nvPicPr>
          <p:cNvPr id="56" name="Graphique 23" descr="Badge Tick1 contour">
            <a:extLst>
              <a:ext uri="{FF2B5EF4-FFF2-40B4-BE49-F238E27FC236}">
                <a16:creationId xmlns:a16="http://schemas.microsoft.com/office/drawing/2014/main" id="{152352E5-657F-4349-9C36-882102E4E5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77355" y="14194053"/>
            <a:ext cx="443107" cy="443237"/>
          </a:xfrm>
          <a:prstGeom prst="rect">
            <a:avLst/>
          </a:prstGeom>
        </p:spPr>
      </p:pic>
      <p:pic>
        <p:nvPicPr>
          <p:cNvPr id="57" name="Graphique 23" descr="Badge Tick1 contour">
            <a:extLst>
              <a:ext uri="{FF2B5EF4-FFF2-40B4-BE49-F238E27FC236}">
                <a16:creationId xmlns:a16="http://schemas.microsoft.com/office/drawing/2014/main" id="{133572A2-7A50-40EC-ACAB-CB8F155D8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459142" y="14194084"/>
            <a:ext cx="443107" cy="443237"/>
          </a:xfrm>
          <a:prstGeom prst="rect">
            <a:avLst/>
          </a:prstGeom>
        </p:spPr>
      </p:pic>
      <p:pic>
        <p:nvPicPr>
          <p:cNvPr id="58" name="Graphique 23" descr="Badge Tick1 contour">
            <a:extLst>
              <a:ext uri="{FF2B5EF4-FFF2-40B4-BE49-F238E27FC236}">
                <a16:creationId xmlns:a16="http://schemas.microsoft.com/office/drawing/2014/main" id="{7F178740-8A23-4921-9985-D4F6AE8FE0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006392" y="14194114"/>
            <a:ext cx="443107" cy="443237"/>
          </a:xfrm>
          <a:prstGeom prst="rect">
            <a:avLst/>
          </a:prstGeom>
        </p:spPr>
      </p:pic>
      <p:pic>
        <p:nvPicPr>
          <p:cNvPr id="62" name="Graphique 23" descr="Badge Tick1 contour">
            <a:extLst>
              <a:ext uri="{FF2B5EF4-FFF2-40B4-BE49-F238E27FC236}">
                <a16:creationId xmlns:a16="http://schemas.microsoft.com/office/drawing/2014/main" id="{13F3A35F-3249-4A4C-8003-213C105F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688180" y="14194144"/>
            <a:ext cx="443107" cy="443237"/>
          </a:xfrm>
          <a:prstGeom prst="rect">
            <a:avLst/>
          </a:prstGeom>
        </p:spPr>
      </p:pic>
      <p:pic>
        <p:nvPicPr>
          <p:cNvPr id="17" name="Image 18">
            <a:extLst>
              <a:ext uri="{FF2B5EF4-FFF2-40B4-BE49-F238E27FC236}">
                <a16:creationId xmlns:a16="http://schemas.microsoft.com/office/drawing/2014/main" id="{DE450FE3-E41F-4452-B744-3C55C6867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4116" y="9997346"/>
            <a:ext cx="8840124" cy="685598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2B4C60C-79F4-4118-8839-7DA50877F671}"/>
              </a:ext>
            </a:extLst>
          </p:cNvPr>
          <p:cNvSpPr txBox="1"/>
          <p:nvPr/>
        </p:nvSpPr>
        <p:spPr>
          <a:xfrm>
            <a:off x="1541986" y="16746910"/>
            <a:ext cx="81130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u="sng" dirty="0">
                <a:latin typeface="Calibri"/>
                <a:cs typeface="Calibri"/>
              </a:rPr>
              <a:t>Diagramme de fabrication de la mayonnaise à base d'</a:t>
            </a:r>
            <a:r>
              <a:rPr lang="fr-FR" sz="2800" u="sng" dirty="0" err="1">
                <a:latin typeface="Calibri"/>
                <a:cs typeface="Calibri"/>
              </a:rPr>
              <a:t>aquafaba</a:t>
            </a:r>
            <a:endParaRPr lang="fr-FR" sz="2800" u="sng" dirty="0">
              <a:cs typeface="Calibri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F1A035C-F163-4219-A7C7-FA191F853C31}"/>
              </a:ext>
            </a:extLst>
          </p:cNvPr>
          <p:cNvSpPr txBox="1"/>
          <p:nvPr/>
        </p:nvSpPr>
        <p:spPr>
          <a:xfrm>
            <a:off x="10096880" y="10010425"/>
            <a:ext cx="92690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u="sng" dirty="0">
                <a:latin typeface="Calibri"/>
                <a:cs typeface="Calibri"/>
              </a:rPr>
              <a:t>Nos expériences </a:t>
            </a:r>
            <a:endParaRPr lang="fr-FR" sz="2800" u="sng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F51BE-3D1E-412B-9627-4E8058F76AF0}"/>
              </a:ext>
            </a:extLst>
          </p:cNvPr>
          <p:cNvSpPr txBox="1"/>
          <p:nvPr/>
        </p:nvSpPr>
        <p:spPr>
          <a:xfrm>
            <a:off x="1526872" y="17687213"/>
            <a:ext cx="14272019" cy="7998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914400" eaLnBrk="1" hangingPunct="1">
              <a:lnSpc>
                <a:spcPct val="110000"/>
              </a:lnSpc>
              <a:spcBef>
                <a:spcPts val="1000"/>
              </a:spcBef>
            </a:pPr>
            <a:r>
              <a:rPr lang="fr-FR" sz="4400" b="1" dirty="0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Matière azotée totale (MAT) et matière sèche (MS)</a:t>
            </a:r>
            <a:endParaRPr lang="en-US" sz="4400" b="1" dirty="0">
              <a:solidFill>
                <a:srgbClr val="87AF2D"/>
              </a:solidFill>
              <a:latin typeface="Calibri"/>
              <a:ea typeface="Verdana"/>
              <a:cs typeface="Calibri"/>
            </a:endParaRPr>
          </a:p>
        </p:txBody>
      </p:sp>
      <p:pic>
        <p:nvPicPr>
          <p:cNvPr id="9" name="Picture 23">
            <a:extLst>
              <a:ext uri="{FF2B5EF4-FFF2-40B4-BE49-F238E27FC236}">
                <a16:creationId xmlns:a16="http://schemas.microsoft.com/office/drawing/2014/main" id="{0DD1FB63-A3EC-4C75-AC6F-08AF95E381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5009" y="18656427"/>
            <a:ext cx="10860530" cy="6005599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9C55EE60-7A15-4B5B-96E1-969EA86B5F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8075" y="24666291"/>
            <a:ext cx="8792354" cy="1428518"/>
          </a:xfrm>
          <a:prstGeom prst="rect">
            <a:avLst/>
          </a:prstGeom>
        </p:spPr>
      </p:pic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68CA83C3-2BEA-4835-AF09-65097E705200}"/>
              </a:ext>
            </a:extLst>
          </p:cNvPr>
          <p:cNvSpPr/>
          <p:nvPr/>
        </p:nvSpPr>
        <p:spPr>
          <a:xfrm flipH="1">
            <a:off x="3827678" y="19407044"/>
            <a:ext cx="149054" cy="155143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Decision 66">
            <a:extLst>
              <a:ext uri="{FF2B5EF4-FFF2-40B4-BE49-F238E27FC236}">
                <a16:creationId xmlns:a16="http://schemas.microsoft.com/office/drawing/2014/main" id="{948DBE12-FEE7-49CB-83F2-B4FEF0C676EB}"/>
              </a:ext>
            </a:extLst>
          </p:cNvPr>
          <p:cNvSpPr/>
          <p:nvPr/>
        </p:nvSpPr>
        <p:spPr>
          <a:xfrm flipH="1">
            <a:off x="12547435" y="25504607"/>
            <a:ext cx="149054" cy="155143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793DBB-5C17-4B09-A62D-75A4354D51A1}"/>
              </a:ext>
            </a:extLst>
          </p:cNvPr>
          <p:cNvSpPr txBox="1"/>
          <p:nvPr/>
        </p:nvSpPr>
        <p:spPr>
          <a:xfrm>
            <a:off x="7251571" y="25396514"/>
            <a:ext cx="5306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Etat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l'émulsion</a:t>
            </a:r>
            <a:r>
              <a:rPr lang="en-US" dirty="0">
                <a:latin typeface="Calibri"/>
                <a:cs typeface="Calibri"/>
              </a:rPr>
              <a:t> au </a:t>
            </a:r>
            <a:r>
              <a:rPr lang="en-US" dirty="0" err="1">
                <a:latin typeface="Calibri"/>
                <a:cs typeface="Calibri"/>
              </a:rPr>
              <a:t>cours</a:t>
            </a:r>
            <a:r>
              <a:rPr lang="en-US" dirty="0">
                <a:latin typeface="Calibri"/>
                <a:cs typeface="Calibri"/>
              </a:rPr>
              <a:t> du temps (stable / instable)</a:t>
            </a:r>
            <a:endParaRPr lang="en-US" dirty="0"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E66FFF-016B-4B79-9D81-0A57A45647B4}"/>
              </a:ext>
            </a:extLst>
          </p:cNvPr>
          <p:cNvSpPr txBox="1"/>
          <p:nvPr/>
        </p:nvSpPr>
        <p:spPr>
          <a:xfrm>
            <a:off x="1526872" y="31081735"/>
            <a:ext cx="812814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Analyse</a:t>
            </a:r>
            <a:r>
              <a:rPr lang="en-US" sz="4400" b="1" dirty="0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 </a:t>
            </a:r>
            <a:r>
              <a:rPr lang="en-US" sz="4400" b="1" dirty="0" err="1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colorimétrique</a:t>
            </a:r>
            <a:r>
              <a:rPr lang="en-US" sz="4400" b="1" dirty="0">
                <a:solidFill>
                  <a:srgbClr val="87AF2D"/>
                </a:solidFill>
                <a:latin typeface="Calibri"/>
                <a:ea typeface="Verdana"/>
                <a:cs typeface="Calibri"/>
              </a:rPr>
              <a:t> </a:t>
            </a:r>
          </a:p>
        </p:txBody>
      </p:sp>
      <p:pic>
        <p:nvPicPr>
          <p:cNvPr id="22" name="Image 23">
            <a:extLst>
              <a:ext uri="{FF2B5EF4-FFF2-40B4-BE49-F238E27FC236}">
                <a16:creationId xmlns:a16="http://schemas.microsoft.com/office/drawing/2014/main" id="{1BE8C1A0-56E1-4B9D-A259-8960FD29B8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6872" y="32570352"/>
            <a:ext cx="7543666" cy="37171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C36867-D482-4D6A-AEAF-5A6FAC933D7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95516" y="31211195"/>
            <a:ext cx="3078310" cy="572326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8BC487F-8E7A-44A7-8767-CDA5BF69F64C}"/>
              </a:ext>
            </a:extLst>
          </p:cNvPr>
          <p:cNvSpPr txBox="1"/>
          <p:nvPr/>
        </p:nvSpPr>
        <p:spPr>
          <a:xfrm>
            <a:off x="10095516" y="36804834"/>
            <a:ext cx="5086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u="sng" dirty="0"/>
              <a:t>Teinte des mayonnaises (espace </a:t>
            </a:r>
            <a:r>
              <a:rPr lang="fr-FR" sz="2600" u="sng" dirty="0" err="1"/>
              <a:t>a,b</a:t>
            </a:r>
            <a:r>
              <a:rPr lang="fr-FR" sz="2600" u="sng" dirty="0"/>
              <a:t>)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9616753-AFC8-46DF-A8A7-94F7F266EF1B}"/>
              </a:ext>
            </a:extLst>
          </p:cNvPr>
          <p:cNvSpPr txBox="1"/>
          <p:nvPr/>
        </p:nvSpPr>
        <p:spPr>
          <a:xfrm>
            <a:off x="21188866" y="42107409"/>
            <a:ext cx="7572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</a:rPr>
              <a:t>Saurel, R. (2020). </a:t>
            </a:r>
            <a:r>
              <a:rPr lang="fr-FR" i="1" dirty="0">
                <a:effectLst/>
              </a:rPr>
              <a:t>Protéines de pois : Structure, extraction et fonctionnalités</a:t>
            </a:r>
            <a:r>
              <a:rPr lang="fr-FR" dirty="0">
                <a:effectLst/>
              </a:rPr>
              <a:t>. 22.</a:t>
            </a:r>
          </a:p>
        </p:txBody>
      </p:sp>
      <p:pic>
        <p:nvPicPr>
          <p:cNvPr id="10" name="vocal poster RFL mayonnaise">
            <a:hlinkClick r:id="" action="ppaction://media"/>
            <a:extLst>
              <a:ext uri="{FF2B5EF4-FFF2-40B4-BE49-F238E27FC236}">
                <a16:creationId xmlns:a16="http://schemas.microsoft.com/office/drawing/2014/main" id="{AD81A7CD-367B-45EB-9679-EAFDE56121D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25366" y="1256713"/>
            <a:ext cx="2742555" cy="33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5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729</Words>
  <Application>Microsoft Office PowerPoint</Application>
  <PresentationFormat>Vlastní</PresentationFormat>
  <Paragraphs>94</Paragraphs>
  <Slides>1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Trebuchet MS</vt:lpstr>
      <vt:lpstr>Verdana</vt:lpstr>
      <vt:lpstr>Wingdings</vt:lpstr>
      <vt:lpstr>Conception personnalisée</vt:lpstr>
      <vt:lpstr>Caractérisation de légumineuses  et création de recettes :  mayonnaise de légumineuses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aiie</dc:creator>
  <cp:lastModifiedBy>Gabriel Kužel</cp:lastModifiedBy>
  <cp:revision>21</cp:revision>
  <cp:lastPrinted>2018-10-04T14:41:55Z</cp:lastPrinted>
  <dcterms:created xsi:type="dcterms:W3CDTF">2016-04-07T14:44:29Z</dcterms:created>
  <dcterms:modified xsi:type="dcterms:W3CDTF">2021-02-23T09:38:46Z</dcterms:modified>
</cp:coreProperties>
</file>