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6"/>
  </p:notesMasterIdLst>
  <p:sldIdLst>
    <p:sldId id="260" r:id="rId5"/>
  </p:sldIdLst>
  <p:sldSz cx="30279975" cy="42808525"/>
  <p:notesSz cx="6799263" cy="9929813"/>
  <p:defaultTextStyle>
    <a:defPPr>
      <a:defRPr lang="fr-FR"/>
    </a:defPPr>
    <a:lvl1pPr algn="l" defTabSz="208756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087563" indent="-1630363" algn="l" defTabSz="208756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4175125" indent="-3260725" algn="l" defTabSz="208756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6264275" indent="-4892675" algn="l" defTabSz="208756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8351838" indent="-6523038" algn="l" defTabSz="208756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3483">
          <p15:clr>
            <a:srgbClr val="A4A3A4"/>
          </p15:clr>
        </p15:guide>
        <p15:guide id="2" pos="95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F2D"/>
    <a:srgbClr val="696E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DF178-109B-DCD9-5616-8B1FB50E1101}" v="4" dt="2021-02-16T15:37:12.207"/>
    <p1510:client id="{31823168-7F57-EF43-A486-E9873B8D0732}" v="12" dt="2021-02-16T14:15:05.066"/>
    <p1510:client id="{55F7A641-FF08-403A-A7F5-784B120FB012}" v="22" dt="2021-02-16T16:44:01.325"/>
    <p1510:client id="{699414DD-903F-411F-B7B4-0378CAA2630E}" v="2" dt="2021-02-15T18:40:23.232"/>
    <p1510:client id="{9DAC575F-42B3-05C2-E8D2-D457ECD4FBC6}" v="13" dt="2021-02-16T14:41:13.1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 d="100"/>
          <a:sy n="12" d="100"/>
        </p:scale>
        <p:origin x="2640" y="163"/>
      </p:cViewPr>
      <p:guideLst>
        <p:guide orient="horz" pos="13483"/>
        <p:guide pos="95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846E2EDE-E546-6440-BE79-17DE6CDED3B7}" type="datetimeFigureOut">
              <a:rPr lang="fr-FR" smtClean="0"/>
              <a:t>17/02/2021</a:t>
            </a:fld>
            <a:endParaRPr lang="fr-FR"/>
          </a:p>
        </p:txBody>
      </p:sp>
      <p:sp>
        <p:nvSpPr>
          <p:cNvPr id="4" name="Espace réservé de l'image des diapositives 3"/>
          <p:cNvSpPr>
            <a:spLocks noGrp="1" noRot="1" noChangeAspect="1"/>
          </p:cNvSpPr>
          <p:nvPr>
            <p:ph type="sldImg" idx="2"/>
          </p:nvPr>
        </p:nvSpPr>
        <p:spPr>
          <a:xfrm>
            <a:off x="2214563" y="1241425"/>
            <a:ext cx="23701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92020DF6-3EE6-AA48-BF76-F47EA59DB93C}" type="slidenum">
              <a:rPr lang="fr-FR" smtClean="0"/>
              <a:t>‹N°›</a:t>
            </a:fld>
            <a:endParaRPr lang="fr-FR"/>
          </a:p>
        </p:txBody>
      </p:sp>
    </p:spTree>
    <p:extLst>
      <p:ext uri="{BB962C8B-B14F-4D97-AF65-F5344CB8AC3E}">
        <p14:creationId xmlns:p14="http://schemas.microsoft.com/office/powerpoint/2010/main" val="26838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2020DF6-3EE6-AA48-BF76-F47EA59DB93C}" type="slidenum">
              <a:rPr lang="fr-FR" smtClean="0"/>
              <a:t>1</a:t>
            </a:fld>
            <a:endParaRPr lang="fr-FR"/>
          </a:p>
        </p:txBody>
      </p:sp>
    </p:spTree>
    <p:extLst>
      <p:ext uri="{BB962C8B-B14F-4D97-AF65-F5344CB8AC3E}">
        <p14:creationId xmlns:p14="http://schemas.microsoft.com/office/powerpoint/2010/main" val="1818476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6" name="Image 45">
            <a:extLst>
              <a:ext uri="{FF2B5EF4-FFF2-40B4-BE49-F238E27FC236}">
                <a16:creationId xmlns:a16="http://schemas.microsoft.com/office/drawing/2014/main" id="{EBEC44AC-6ADF-9740-ACA4-A39C24B0684F}"/>
              </a:ext>
            </a:extLst>
          </p:cNvPr>
          <p:cNvPicPr>
            <a:picLocks noChangeAspect="1"/>
          </p:cNvPicPr>
          <p:nvPr userDrawn="1"/>
        </p:nvPicPr>
        <p:blipFill>
          <a:blip r:embed="rId2"/>
          <a:stretch>
            <a:fillRect/>
          </a:stretch>
        </p:blipFill>
        <p:spPr>
          <a:xfrm>
            <a:off x="10887075" y="0"/>
            <a:ext cx="19392900" cy="13754100"/>
          </a:xfrm>
          <a:prstGeom prst="rect">
            <a:avLst/>
          </a:prstGeom>
        </p:spPr>
      </p:pic>
      <p:pic>
        <p:nvPicPr>
          <p:cNvPr id="44" name="Image 43">
            <a:extLst>
              <a:ext uri="{FF2B5EF4-FFF2-40B4-BE49-F238E27FC236}">
                <a16:creationId xmlns:a16="http://schemas.microsoft.com/office/drawing/2014/main" id="{BB85735E-780B-874D-B4C9-B8DEBE1C768B}"/>
              </a:ext>
            </a:extLst>
          </p:cNvPr>
          <p:cNvPicPr>
            <a:picLocks noChangeAspect="1"/>
          </p:cNvPicPr>
          <p:nvPr userDrawn="1"/>
        </p:nvPicPr>
        <p:blipFill>
          <a:blip r:embed="rId3"/>
          <a:stretch>
            <a:fillRect/>
          </a:stretch>
        </p:blipFill>
        <p:spPr>
          <a:xfrm>
            <a:off x="0" y="36852225"/>
            <a:ext cx="14795500" cy="5956300"/>
          </a:xfrm>
          <a:prstGeom prst="rect">
            <a:avLst/>
          </a:prstGeom>
        </p:spPr>
      </p:pic>
      <p:sp>
        <p:nvSpPr>
          <p:cNvPr id="2" name="Titre 1">
            <a:extLst>
              <a:ext uri="{FF2B5EF4-FFF2-40B4-BE49-F238E27FC236}">
                <a16:creationId xmlns:a16="http://schemas.microsoft.com/office/drawing/2014/main" id="{E8846917-CDBA-D440-9C02-8734104FFEC5}"/>
              </a:ext>
            </a:extLst>
          </p:cNvPr>
          <p:cNvSpPr>
            <a:spLocks noGrp="1"/>
          </p:cNvSpPr>
          <p:nvPr>
            <p:ph type="ctrTitle"/>
          </p:nvPr>
        </p:nvSpPr>
        <p:spPr>
          <a:xfrm>
            <a:off x="2081214" y="1074056"/>
            <a:ext cx="26117548" cy="2321923"/>
          </a:xfrm>
          <a:prstGeom prst="rect">
            <a:avLst/>
          </a:prstGeom>
        </p:spPr>
        <p:txBody>
          <a:bodyPr anchor="t" anchorCtr="0">
            <a:noAutofit/>
          </a:bodyPr>
          <a:lstStyle>
            <a:lvl1pPr algn="ctr">
              <a:lnSpc>
                <a:spcPct val="100000"/>
              </a:lnSpc>
              <a:defRPr sz="7200">
                <a:solidFill>
                  <a:srgbClr val="696E7A"/>
                </a:solidFill>
              </a:defRPr>
            </a:lvl1pPr>
          </a:lstStyle>
          <a:p>
            <a:endParaRPr lang="fr-FR"/>
          </a:p>
        </p:txBody>
      </p:sp>
      <p:sp>
        <p:nvSpPr>
          <p:cNvPr id="9" name="Espace réservé du texte 8">
            <a:extLst>
              <a:ext uri="{FF2B5EF4-FFF2-40B4-BE49-F238E27FC236}">
                <a16:creationId xmlns:a16="http://schemas.microsoft.com/office/drawing/2014/main" id="{F11370FD-98F1-5843-AB02-2F62A802047D}"/>
              </a:ext>
            </a:extLst>
          </p:cNvPr>
          <p:cNvSpPr>
            <a:spLocks noGrp="1"/>
          </p:cNvSpPr>
          <p:nvPr>
            <p:ph type="body" sz="quarter" idx="13" hasCustomPrompt="1"/>
          </p:nvPr>
        </p:nvSpPr>
        <p:spPr>
          <a:xfrm>
            <a:off x="2081213" y="4836755"/>
            <a:ext cx="26117549" cy="777800"/>
          </a:xfrm>
        </p:spPr>
        <p:txBody>
          <a:bodyPr/>
          <a:lstStyle>
            <a:lvl1pPr algn="ctr">
              <a:defRPr sz="2800">
                <a:solidFill>
                  <a:srgbClr val="87AF2D"/>
                </a:solidFill>
              </a:defRPr>
            </a:lvl1pPr>
            <a:lvl4pPr algn="ctr">
              <a:defRPr b="1">
                <a:solidFill>
                  <a:srgbClr val="87AF2D"/>
                </a:solidFill>
              </a:defRPr>
            </a:lvl4pPr>
          </a:lstStyle>
          <a:p>
            <a:pPr lvl="0"/>
            <a:r>
              <a:rPr lang="fr-FR"/>
              <a:t>Auteur 1*, Auteur 2*, Auteur 3*, Auteur 4*, Auteur 5*, etc.</a:t>
            </a:r>
          </a:p>
        </p:txBody>
      </p:sp>
      <p:sp>
        <p:nvSpPr>
          <p:cNvPr id="22" name="Espace réservé du graphique 21">
            <a:extLst>
              <a:ext uri="{FF2B5EF4-FFF2-40B4-BE49-F238E27FC236}">
                <a16:creationId xmlns:a16="http://schemas.microsoft.com/office/drawing/2014/main" id="{7BACDC97-4A18-1E4E-AFFA-CF5362D8637B}"/>
              </a:ext>
            </a:extLst>
          </p:cNvPr>
          <p:cNvSpPr>
            <a:spLocks noGrp="1"/>
          </p:cNvSpPr>
          <p:nvPr>
            <p:ph type="chart" sz="quarter" idx="20"/>
          </p:nvPr>
        </p:nvSpPr>
        <p:spPr>
          <a:xfrm>
            <a:off x="2081212" y="11345851"/>
            <a:ext cx="12244387" cy="7529512"/>
          </a:xfrm>
        </p:spPr>
        <p:txBody>
          <a:bodyPr/>
          <a:lstStyle>
            <a:lvl1pPr marL="0" indent="0">
              <a:buNone/>
              <a:defRPr sz="3600" b="0"/>
            </a:lvl1pPr>
          </a:lstStyle>
          <a:p>
            <a:pPr lvl="0"/>
            <a:endParaRPr lang="fr-FR"/>
          </a:p>
        </p:txBody>
      </p:sp>
      <p:sp>
        <p:nvSpPr>
          <p:cNvPr id="24" name="Espace réservé du texte 23">
            <a:extLst>
              <a:ext uri="{FF2B5EF4-FFF2-40B4-BE49-F238E27FC236}">
                <a16:creationId xmlns:a16="http://schemas.microsoft.com/office/drawing/2014/main" id="{7D619D1D-BFB1-C346-A150-D24F54B4A914}"/>
              </a:ext>
            </a:extLst>
          </p:cNvPr>
          <p:cNvSpPr>
            <a:spLocks noGrp="1"/>
          </p:cNvSpPr>
          <p:nvPr>
            <p:ph type="body" sz="quarter" idx="21"/>
          </p:nvPr>
        </p:nvSpPr>
        <p:spPr>
          <a:xfrm>
            <a:off x="15954376" y="11345542"/>
            <a:ext cx="12244387" cy="75301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5" name="Espace réservé du texte 23">
            <a:extLst>
              <a:ext uri="{FF2B5EF4-FFF2-40B4-BE49-F238E27FC236}">
                <a16:creationId xmlns:a16="http://schemas.microsoft.com/office/drawing/2014/main" id="{69481008-6DD9-5B4C-86CD-6C7C8C54D195}"/>
              </a:ext>
            </a:extLst>
          </p:cNvPr>
          <p:cNvSpPr>
            <a:spLocks noGrp="1"/>
          </p:cNvSpPr>
          <p:nvPr>
            <p:ph type="body" sz="quarter" idx="22"/>
          </p:nvPr>
        </p:nvSpPr>
        <p:spPr>
          <a:xfrm>
            <a:off x="2081212" y="19823558"/>
            <a:ext cx="12244387" cy="75301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38" name="Image 37">
            <a:extLst>
              <a:ext uri="{FF2B5EF4-FFF2-40B4-BE49-F238E27FC236}">
                <a16:creationId xmlns:a16="http://schemas.microsoft.com/office/drawing/2014/main" id="{3D75ED6C-97BB-0142-B964-51B3D3550881}"/>
              </a:ext>
            </a:extLst>
          </p:cNvPr>
          <p:cNvPicPr>
            <a:picLocks noChangeAspect="1"/>
          </p:cNvPicPr>
          <p:nvPr userDrawn="1"/>
        </p:nvPicPr>
        <p:blipFill>
          <a:blip r:embed="rId4"/>
          <a:stretch>
            <a:fillRect/>
          </a:stretch>
        </p:blipFill>
        <p:spPr>
          <a:xfrm>
            <a:off x="1074394" y="38793592"/>
            <a:ext cx="3774758" cy="3240000"/>
          </a:xfrm>
          <a:prstGeom prst="rect">
            <a:avLst/>
          </a:prstGeom>
        </p:spPr>
      </p:pic>
      <p:pic>
        <p:nvPicPr>
          <p:cNvPr id="40" name="Image 39">
            <a:extLst>
              <a:ext uri="{FF2B5EF4-FFF2-40B4-BE49-F238E27FC236}">
                <a16:creationId xmlns:a16="http://schemas.microsoft.com/office/drawing/2014/main" id="{FF6E2362-EB43-0B43-805F-0C31EF4B99A9}"/>
              </a:ext>
            </a:extLst>
          </p:cNvPr>
          <p:cNvPicPr>
            <a:picLocks noChangeAspect="1"/>
          </p:cNvPicPr>
          <p:nvPr userDrawn="1"/>
        </p:nvPicPr>
        <p:blipFill>
          <a:blip r:embed="rId5"/>
          <a:stretch>
            <a:fillRect/>
          </a:stretch>
        </p:blipFill>
        <p:spPr>
          <a:xfrm>
            <a:off x="-167" y="41186239"/>
            <a:ext cx="30264100" cy="469900"/>
          </a:xfrm>
          <a:prstGeom prst="rect">
            <a:avLst/>
          </a:prstGeom>
        </p:spPr>
      </p:pic>
      <p:sp>
        <p:nvSpPr>
          <p:cNvPr id="54" name="Espace réservé du texte 53">
            <a:extLst>
              <a:ext uri="{FF2B5EF4-FFF2-40B4-BE49-F238E27FC236}">
                <a16:creationId xmlns:a16="http://schemas.microsoft.com/office/drawing/2014/main" id="{889BD294-6BD5-B745-B7EB-79FD202078DC}"/>
              </a:ext>
            </a:extLst>
          </p:cNvPr>
          <p:cNvSpPr>
            <a:spLocks noGrp="1"/>
          </p:cNvSpPr>
          <p:nvPr>
            <p:ph type="body" sz="quarter" idx="25"/>
          </p:nvPr>
        </p:nvSpPr>
        <p:spPr>
          <a:xfrm>
            <a:off x="2081213" y="28508324"/>
            <a:ext cx="26117550" cy="444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6" name="Espace réservé du texte 55">
            <a:extLst>
              <a:ext uri="{FF2B5EF4-FFF2-40B4-BE49-F238E27FC236}">
                <a16:creationId xmlns:a16="http://schemas.microsoft.com/office/drawing/2014/main" id="{E4446B9B-CD1C-FE4E-BC46-49DB23378910}"/>
              </a:ext>
            </a:extLst>
          </p:cNvPr>
          <p:cNvSpPr>
            <a:spLocks noGrp="1"/>
          </p:cNvSpPr>
          <p:nvPr>
            <p:ph type="body" sz="quarter" idx="26"/>
          </p:nvPr>
        </p:nvSpPr>
        <p:spPr>
          <a:xfrm>
            <a:off x="2081213" y="6831013"/>
            <a:ext cx="26117550" cy="37785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6" name="Espace réservé du graphique 21">
            <a:extLst>
              <a:ext uri="{FF2B5EF4-FFF2-40B4-BE49-F238E27FC236}">
                <a16:creationId xmlns:a16="http://schemas.microsoft.com/office/drawing/2014/main" id="{9E21DD1B-639D-7147-9B81-50193D30E44E}"/>
              </a:ext>
            </a:extLst>
          </p:cNvPr>
          <p:cNvSpPr>
            <a:spLocks noGrp="1"/>
          </p:cNvSpPr>
          <p:nvPr>
            <p:ph type="chart" sz="quarter" idx="29"/>
          </p:nvPr>
        </p:nvSpPr>
        <p:spPr>
          <a:xfrm>
            <a:off x="15954373" y="19824197"/>
            <a:ext cx="12244387" cy="7529512"/>
          </a:xfrm>
        </p:spPr>
        <p:txBody>
          <a:bodyPr/>
          <a:lstStyle>
            <a:lvl1pPr marL="0" indent="0">
              <a:buNone/>
              <a:defRPr sz="3600" b="0"/>
            </a:lvl1pPr>
          </a:lstStyle>
          <a:p>
            <a:pPr lvl="0"/>
            <a:endParaRPr lang="fr-FR"/>
          </a:p>
        </p:txBody>
      </p:sp>
      <p:sp>
        <p:nvSpPr>
          <p:cNvPr id="64" name="Espace réservé du texte 60">
            <a:extLst>
              <a:ext uri="{FF2B5EF4-FFF2-40B4-BE49-F238E27FC236}">
                <a16:creationId xmlns:a16="http://schemas.microsoft.com/office/drawing/2014/main" id="{E36EF379-DAAB-3845-99AD-8758E79F7EAD}"/>
              </a:ext>
            </a:extLst>
          </p:cNvPr>
          <p:cNvSpPr>
            <a:spLocks noGrp="1"/>
          </p:cNvSpPr>
          <p:nvPr>
            <p:ph type="body" sz="quarter" idx="28" hasCustomPrompt="1"/>
          </p:nvPr>
        </p:nvSpPr>
        <p:spPr>
          <a:xfrm>
            <a:off x="5600699" y="39635723"/>
            <a:ext cx="22598061" cy="739633"/>
          </a:xfrm>
        </p:spPr>
        <p:txBody>
          <a:bodyPr/>
          <a:lstStyle>
            <a:lvl1pPr marL="406350" indent="-514350" algn="l">
              <a:lnSpc>
                <a:spcPct val="80000"/>
              </a:lnSpc>
              <a:buFont typeface="+mj-lt"/>
              <a:buAutoNum type="arabicPeriod"/>
              <a:defRPr sz="2400" b="0" i="1"/>
            </a:lvl1pPr>
            <a:lvl5pPr marL="969750" indent="-514350">
              <a:buFont typeface="+mj-lt"/>
              <a:buAutoNum type="arabicPeriod"/>
              <a:defRPr i="1"/>
            </a:lvl5pPr>
          </a:lstStyle>
          <a:p>
            <a:pPr lvl="0"/>
            <a:r>
              <a:rPr lang="fr-FR"/>
              <a:t>Référence 1</a:t>
            </a:r>
          </a:p>
          <a:p>
            <a:pPr lvl="0"/>
            <a:r>
              <a:rPr lang="fr-FR"/>
              <a:t>Référence 2</a:t>
            </a:r>
          </a:p>
        </p:txBody>
      </p:sp>
    </p:spTree>
    <p:extLst>
      <p:ext uri="{BB962C8B-B14F-4D97-AF65-F5344CB8AC3E}">
        <p14:creationId xmlns:p14="http://schemas.microsoft.com/office/powerpoint/2010/main" val="1414510457"/>
      </p:ext>
    </p:extLst>
  </p:cSld>
  <p:clrMapOvr>
    <a:masterClrMapping/>
  </p:clrMapOvr>
  <p:extLst>
    <p:ext uri="{DCECCB84-F9BA-43D5-87BE-67443E8EF086}">
      <p15:sldGuideLst xmlns:p15="http://schemas.microsoft.com/office/powerpoint/2012/main">
        <p15:guide id="1" orient="horz" pos="13483" userDrawn="1">
          <p15:clr>
            <a:srgbClr val="FBAE40"/>
          </p15:clr>
        </p15:guide>
        <p15:guide id="2" pos="9537"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F692D26-DAE8-7B4F-AE97-54E22C40C52E}"/>
              </a:ext>
            </a:extLst>
          </p:cNvPr>
          <p:cNvSpPr>
            <a:spLocks noGrp="1"/>
          </p:cNvSpPr>
          <p:nvPr>
            <p:ph type="body" idx="1"/>
          </p:nvPr>
        </p:nvSpPr>
        <p:spPr>
          <a:xfrm>
            <a:off x="2081213" y="8867028"/>
            <a:ext cx="26117550" cy="7215654"/>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873864-5DCC-004F-90C9-F8ED922D0C73}"/>
              </a:ext>
            </a:extLst>
          </p:cNvPr>
          <p:cNvSpPr>
            <a:spLocks noGrp="1"/>
          </p:cNvSpPr>
          <p:nvPr>
            <p:ph type="dt" sz="half" idx="2"/>
          </p:nvPr>
        </p:nvSpPr>
        <p:spPr>
          <a:xfrm>
            <a:off x="2081213" y="39676388"/>
            <a:ext cx="6813550" cy="2279650"/>
          </a:xfrm>
          <a:prstGeom prst="rect">
            <a:avLst/>
          </a:prstGeom>
        </p:spPr>
        <p:txBody>
          <a:bodyPr vert="horz" lIns="91440" tIns="45720" rIns="91440" bIns="45720" rtlCol="0" anchor="ctr"/>
          <a:lstStyle>
            <a:lvl1pPr algn="l">
              <a:defRPr sz="2400" b="1">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F77BB65-3110-6140-BDC3-6AB52D3F7C5A}" type="datetimeFigureOut">
              <a:rPr lang="fr-FR" smtClean="0"/>
              <a:pPr/>
              <a:t>17/02/2021</a:t>
            </a:fld>
            <a:endParaRPr lang="fr-FR"/>
          </a:p>
        </p:txBody>
      </p:sp>
      <p:sp>
        <p:nvSpPr>
          <p:cNvPr id="6" name="Espace réservé du numéro de diapositive 5">
            <a:extLst>
              <a:ext uri="{FF2B5EF4-FFF2-40B4-BE49-F238E27FC236}">
                <a16:creationId xmlns:a16="http://schemas.microsoft.com/office/drawing/2014/main" id="{3EC90601-C7E8-A048-B94C-977489D8397D}"/>
              </a:ext>
            </a:extLst>
          </p:cNvPr>
          <p:cNvSpPr>
            <a:spLocks noGrp="1"/>
          </p:cNvSpPr>
          <p:nvPr>
            <p:ph type="sldNum" sz="quarter" idx="4"/>
          </p:nvPr>
        </p:nvSpPr>
        <p:spPr>
          <a:xfrm>
            <a:off x="21385213" y="39676388"/>
            <a:ext cx="6813550" cy="2279650"/>
          </a:xfrm>
          <a:prstGeom prst="rect">
            <a:avLst/>
          </a:prstGeom>
        </p:spPr>
        <p:txBody>
          <a:bodyPr vert="horz" lIns="91440" tIns="45720" rIns="91440" bIns="45720" rtlCol="0" anchor="ctr"/>
          <a:lstStyle>
            <a:lvl1pPr algn="r">
              <a:defRPr sz="2400" b="1">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9C1DA6BB-5B46-E443-B09A-0F869EECF62E}" type="slidenum">
              <a:rPr lang="fr-FR" smtClean="0"/>
              <a:pPr/>
              <a:t>‹N°›</a:t>
            </a:fld>
            <a:endParaRPr lang="fr-FR"/>
          </a:p>
        </p:txBody>
      </p:sp>
      <p:sp>
        <p:nvSpPr>
          <p:cNvPr id="7" name="Espace réservé du titre 6">
            <a:extLst>
              <a:ext uri="{FF2B5EF4-FFF2-40B4-BE49-F238E27FC236}">
                <a16:creationId xmlns:a16="http://schemas.microsoft.com/office/drawing/2014/main" id="{77F5DAA6-4653-E646-8742-D34086969F3C}"/>
              </a:ext>
            </a:extLst>
          </p:cNvPr>
          <p:cNvSpPr>
            <a:spLocks noGrp="1"/>
          </p:cNvSpPr>
          <p:nvPr>
            <p:ph type="title"/>
          </p:nvPr>
        </p:nvSpPr>
        <p:spPr>
          <a:xfrm>
            <a:off x="2081213" y="2279650"/>
            <a:ext cx="26117550" cy="5949950"/>
          </a:xfrm>
          <a:prstGeom prst="rect">
            <a:avLst/>
          </a:prstGeom>
        </p:spPr>
        <p:txBody>
          <a:bodyPr vert="horz" lIns="91440" tIns="45720" rIns="91440" bIns="45720" rtlCol="0" anchor="ctr">
            <a:noAutofit/>
          </a:bodyPr>
          <a:lstStyle/>
          <a:p>
            <a:r>
              <a:rPr lang="fr-FR"/>
              <a:t>Modifiez le style du titre</a:t>
            </a:r>
          </a:p>
        </p:txBody>
      </p:sp>
      <p:sp>
        <p:nvSpPr>
          <p:cNvPr id="8" name="Espace réservé du pied de page 7">
            <a:extLst>
              <a:ext uri="{FF2B5EF4-FFF2-40B4-BE49-F238E27FC236}">
                <a16:creationId xmlns:a16="http://schemas.microsoft.com/office/drawing/2014/main" id="{6F666A3C-BE81-D842-9804-8FE7B22E7E38}"/>
              </a:ext>
            </a:extLst>
          </p:cNvPr>
          <p:cNvSpPr>
            <a:spLocks noGrp="1"/>
          </p:cNvSpPr>
          <p:nvPr>
            <p:ph type="ftr" sz="quarter" idx="3"/>
          </p:nvPr>
        </p:nvSpPr>
        <p:spPr>
          <a:xfrm>
            <a:off x="10029825" y="39676388"/>
            <a:ext cx="10220325" cy="2279650"/>
          </a:xfrm>
          <a:prstGeom prst="rect">
            <a:avLst/>
          </a:prstGeom>
        </p:spPr>
        <p:txBody>
          <a:bodyPr vert="horz" lIns="91440" tIns="45720" rIns="91440" bIns="45720" rtlCol="0" anchor="ctr"/>
          <a:lstStyle>
            <a:lvl1pPr algn="ctr">
              <a:defRPr sz="24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fr-FR"/>
          </a:p>
        </p:txBody>
      </p:sp>
    </p:spTree>
    <p:extLst>
      <p:ext uri="{BB962C8B-B14F-4D97-AF65-F5344CB8AC3E}">
        <p14:creationId xmlns:p14="http://schemas.microsoft.com/office/powerpoint/2010/main" val="2536050102"/>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914400" rtl="0" eaLnBrk="1" latinLnBrk="0" hangingPunct="1">
        <a:lnSpc>
          <a:spcPct val="90000"/>
        </a:lnSpc>
        <a:spcBef>
          <a:spcPct val="0"/>
        </a:spcBef>
        <a:buNone/>
        <a:defRPr sz="96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p:titleStyle>
    <p:body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media" Target="../media/media7.m4a"/><Relationship Id="rId18" Type="http://schemas.openxmlformats.org/officeDocument/2006/relationships/audio" Target="../media/media9.m4a"/><Relationship Id="rId26" Type="http://schemas.openxmlformats.org/officeDocument/2006/relationships/hyperlink" Target="https://www.ifop.com/wp-content/uploads/2018/06/115400-Rapport.pdf" TargetMode="External"/><Relationship Id="rId39" Type="http://schemas.openxmlformats.org/officeDocument/2006/relationships/image" Target="../media/image16.png"/><Relationship Id="rId21" Type="http://schemas.microsoft.com/office/2007/relationships/media" Target="../media/media11.m4a"/><Relationship Id="rId34" Type="http://schemas.openxmlformats.org/officeDocument/2006/relationships/image" Target="../media/image11.png"/><Relationship Id="rId42" Type="http://schemas.openxmlformats.org/officeDocument/2006/relationships/image" Target="../media/image18.png"/><Relationship Id="rId7" Type="http://schemas.microsoft.com/office/2007/relationships/media" Target="../media/media4.m4a"/><Relationship Id="rId2" Type="http://schemas.openxmlformats.org/officeDocument/2006/relationships/audio" Target="../media/media1.m4a"/><Relationship Id="rId16" Type="http://schemas.openxmlformats.org/officeDocument/2006/relationships/audio" Target="../media/media8.m4a"/><Relationship Id="rId20" Type="http://schemas.openxmlformats.org/officeDocument/2006/relationships/audio" Target="../media/media10.m4a"/><Relationship Id="rId29" Type="http://schemas.openxmlformats.org/officeDocument/2006/relationships/image" Target="../media/image7.png"/><Relationship Id="rId41" Type="http://schemas.openxmlformats.org/officeDocument/2006/relationships/image" Target="../media/image17.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24" Type="http://schemas.openxmlformats.org/officeDocument/2006/relationships/notesSlide" Target="../notesSlides/notesSlide1.xml"/><Relationship Id="rId32" Type="http://schemas.openxmlformats.org/officeDocument/2006/relationships/image" Target="../media/image9.png"/><Relationship Id="rId37" Type="http://schemas.openxmlformats.org/officeDocument/2006/relationships/image" Target="../media/image14.jpeg"/><Relationship Id="rId40" Type="http://schemas.microsoft.com/office/2007/relationships/hdphoto" Target="../media/hdphoto2.wdp"/><Relationship Id="rId5" Type="http://schemas.microsoft.com/office/2007/relationships/media" Target="../media/media3.m4a"/><Relationship Id="rId15" Type="http://schemas.microsoft.com/office/2007/relationships/media" Target="../media/media8.m4a"/><Relationship Id="rId23" Type="http://schemas.openxmlformats.org/officeDocument/2006/relationships/slideLayout" Target="../slideLayouts/slideLayout1.xml"/><Relationship Id="rId28" Type="http://schemas.openxmlformats.org/officeDocument/2006/relationships/image" Target="../media/image6.png"/><Relationship Id="rId36" Type="http://schemas.openxmlformats.org/officeDocument/2006/relationships/image" Target="../media/image13.jpeg"/><Relationship Id="rId10" Type="http://schemas.openxmlformats.org/officeDocument/2006/relationships/audio" Target="../media/media5.m4a"/><Relationship Id="rId19" Type="http://schemas.microsoft.com/office/2007/relationships/media" Target="../media/media10.m4a"/><Relationship Id="rId31" Type="http://schemas.openxmlformats.org/officeDocument/2006/relationships/image" Target="../media/image8.png"/><Relationship Id="rId44" Type="http://schemas.openxmlformats.org/officeDocument/2006/relationships/image" Target="../media/image20.png"/><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 Id="rId22" Type="http://schemas.openxmlformats.org/officeDocument/2006/relationships/audio" Target="../media/media11.m4a"/><Relationship Id="rId27" Type="http://schemas.openxmlformats.org/officeDocument/2006/relationships/image" Target="../media/image5.jpeg"/><Relationship Id="rId30" Type="http://schemas.microsoft.com/office/2007/relationships/hdphoto" Target="../media/hdphoto1.wdp"/><Relationship Id="rId35" Type="http://schemas.openxmlformats.org/officeDocument/2006/relationships/image" Target="../media/image12.png"/><Relationship Id="rId43" Type="http://schemas.openxmlformats.org/officeDocument/2006/relationships/image" Target="../media/image19.png"/><Relationship Id="rId8" Type="http://schemas.openxmlformats.org/officeDocument/2006/relationships/audio" Target="../media/media4.m4a"/><Relationship Id="rId3" Type="http://schemas.microsoft.com/office/2007/relationships/media" Target="../media/media2.m4a"/><Relationship Id="rId12" Type="http://schemas.openxmlformats.org/officeDocument/2006/relationships/audio" Target="../media/media6.m4a"/><Relationship Id="rId17" Type="http://schemas.microsoft.com/office/2007/relationships/media" Target="../media/media9.m4a"/><Relationship Id="rId25" Type="http://schemas.openxmlformats.org/officeDocument/2006/relationships/hyperlink" Target="https://www.economie.gouv.fr/files/files/directions_services/dgccrf/documentation/Lettre_CetC/sans_gluten.pdf" TargetMode="External"/><Relationship Id="rId33" Type="http://schemas.openxmlformats.org/officeDocument/2006/relationships/image" Target="../media/image10.png"/><Relationship Id="rId3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re 59">
            <a:extLst>
              <a:ext uri="{FF2B5EF4-FFF2-40B4-BE49-F238E27FC236}">
                <a16:creationId xmlns:a16="http://schemas.microsoft.com/office/drawing/2014/main" id="{A86B19AA-1837-3746-AD59-B626A0195AD3}"/>
              </a:ext>
            </a:extLst>
          </p:cNvPr>
          <p:cNvSpPr>
            <a:spLocks noGrp="1"/>
          </p:cNvSpPr>
          <p:nvPr>
            <p:ph type="ctrTitle"/>
          </p:nvPr>
        </p:nvSpPr>
        <p:spPr>
          <a:xfrm>
            <a:off x="5808616" y="-63637"/>
            <a:ext cx="20741615" cy="2683486"/>
          </a:xfrm>
        </p:spPr>
        <p:txBody>
          <a:bodyPr/>
          <a:lstStyle/>
          <a:p>
            <a:r>
              <a:rPr lang="fr-FR" sz="8800" b="1">
                <a:solidFill>
                  <a:srgbClr val="00B0F0"/>
                </a:solidFill>
                <a:effectLst/>
                <a:latin typeface="Calibri" panose="020F0502020204030204" pitchFamily="34" charset="0"/>
                <a:ea typeface="Calibri" panose="020F0502020204030204" pitchFamily="34" charset="0"/>
              </a:rPr>
              <a:t>Valorisation des mogettes en pâtisserie : application sur un roulé au chocolat</a:t>
            </a:r>
            <a:endParaRPr lang="fr-FR" sz="6000"/>
          </a:p>
        </p:txBody>
      </p:sp>
      <p:sp>
        <p:nvSpPr>
          <p:cNvPr id="61" name="Espace réservé du texte 60">
            <a:extLst>
              <a:ext uri="{FF2B5EF4-FFF2-40B4-BE49-F238E27FC236}">
                <a16:creationId xmlns:a16="http://schemas.microsoft.com/office/drawing/2014/main" id="{18AD13F9-1187-7C40-9BAC-29C3FD9AF2A7}"/>
              </a:ext>
            </a:extLst>
          </p:cNvPr>
          <p:cNvSpPr>
            <a:spLocks noGrp="1"/>
          </p:cNvSpPr>
          <p:nvPr>
            <p:ph type="body" sz="quarter" idx="13"/>
          </p:nvPr>
        </p:nvSpPr>
        <p:spPr>
          <a:xfrm>
            <a:off x="2395084" y="2696107"/>
            <a:ext cx="26059818" cy="1095327"/>
          </a:xfrm>
        </p:spPr>
        <p:txBody>
          <a:bodyPr vert="horz" lIns="0" tIns="0" rIns="0" bIns="0" rtlCol="0" anchor="t">
            <a:noAutofit/>
          </a:bodyPr>
          <a:lstStyle/>
          <a:p>
            <a:pPr marL="0" indent="0">
              <a:buNone/>
            </a:pPr>
            <a:r>
              <a:rPr lang="fr-FR"/>
              <a:t>BLIN Charlotte, BRICHON Ellen, BRIGAND Margaux, KERLOEGAN Maurine, LAJOUX Lucie</a:t>
            </a:r>
          </a:p>
          <a:p>
            <a:pPr marL="0" indent="0">
              <a:buNone/>
            </a:pPr>
            <a:r>
              <a:rPr lang="fr-FR">
                <a:latin typeface="Verdana"/>
                <a:ea typeface="Verdana"/>
              </a:rPr>
              <a:t>Master 1 École Supérieure d'Agricultures - spécialisation Transformation Alimentaire et Qualité</a:t>
            </a:r>
            <a:endParaRPr lang="fr-FR"/>
          </a:p>
        </p:txBody>
      </p:sp>
      <p:sp>
        <p:nvSpPr>
          <p:cNvPr id="65" name="Espace réservé du texte 64">
            <a:extLst>
              <a:ext uri="{FF2B5EF4-FFF2-40B4-BE49-F238E27FC236}">
                <a16:creationId xmlns:a16="http://schemas.microsoft.com/office/drawing/2014/main" id="{7D3424EC-A9AB-6745-9607-32E214230B08}"/>
              </a:ext>
            </a:extLst>
          </p:cNvPr>
          <p:cNvSpPr>
            <a:spLocks noGrp="1"/>
          </p:cNvSpPr>
          <p:nvPr>
            <p:ph type="body" sz="quarter" idx="25"/>
          </p:nvPr>
        </p:nvSpPr>
        <p:spPr>
          <a:xfrm>
            <a:off x="1836058" y="33873427"/>
            <a:ext cx="26747344" cy="4850126"/>
          </a:xfrm>
        </p:spPr>
        <p:txBody>
          <a:bodyPr vert="horz" lIns="0" tIns="0" rIns="0" bIns="0" rtlCol="0" anchor="t">
            <a:noAutofit/>
          </a:bodyPr>
          <a:lstStyle/>
          <a:p>
            <a:pPr marL="0" indent="0" algn="just">
              <a:buNone/>
            </a:pPr>
            <a:r>
              <a:rPr lang="fr-FR" sz="3600" b="0" kern="1400">
                <a:ln>
                  <a:noFill/>
                </a:ln>
                <a:solidFill>
                  <a:srgbClr val="000000"/>
                </a:solidFill>
                <a:effectLst/>
                <a:latin typeface="+mn-lt"/>
                <a:ea typeface="Verdana"/>
              </a:rPr>
              <a:t>Le choix de la mogette s’est effectué par colorimétrie et analyse sensorielle. Le biscuit obtenu est</a:t>
            </a:r>
            <a:r>
              <a:rPr lang="fr-FR" sz="3600" b="0" kern="1400">
                <a:solidFill>
                  <a:srgbClr val="000000"/>
                </a:solidFill>
                <a:latin typeface="+mn-lt"/>
                <a:ea typeface="Verdana"/>
              </a:rPr>
              <a:t> </a:t>
            </a:r>
            <a:r>
              <a:rPr lang="fr-FR" sz="3600" b="0" kern="1400">
                <a:ln>
                  <a:noFill/>
                </a:ln>
                <a:solidFill>
                  <a:srgbClr val="000000"/>
                </a:solidFill>
                <a:effectLst/>
                <a:latin typeface="+mn-lt"/>
                <a:ea typeface="Verdana"/>
              </a:rPr>
              <a:t>plutôt doré, rappelant un biscuit classique </a:t>
            </a:r>
            <a:r>
              <a:rPr lang="fr-FR" sz="3600" b="0" kern="1400">
                <a:solidFill>
                  <a:srgbClr val="000000"/>
                </a:solidFill>
                <a:latin typeface="+mn-lt"/>
                <a:ea typeface="Verdana"/>
              </a:rPr>
              <a:t>(avec farine de blé) et</a:t>
            </a:r>
            <a:r>
              <a:rPr lang="fr-FR" sz="3600" b="0" kern="1400">
                <a:ln>
                  <a:noFill/>
                </a:ln>
                <a:solidFill>
                  <a:srgbClr val="000000"/>
                </a:solidFill>
                <a:effectLst/>
                <a:latin typeface="+mn-lt"/>
                <a:ea typeface="Verdana"/>
              </a:rPr>
              <a:t> </a:t>
            </a:r>
            <a:r>
              <a:rPr lang="fr-FR" sz="3600" b="0" kern="1400">
                <a:solidFill>
                  <a:srgbClr val="000000"/>
                </a:solidFill>
                <a:latin typeface="+mn-lt"/>
                <a:ea typeface="Verdana"/>
              </a:rPr>
              <a:t>un</a:t>
            </a:r>
            <a:r>
              <a:rPr lang="fr-FR" sz="3600" b="0" kern="1400">
                <a:ln>
                  <a:noFill/>
                </a:ln>
                <a:solidFill>
                  <a:srgbClr val="000000"/>
                </a:solidFill>
                <a:effectLst/>
                <a:latin typeface="+mn-lt"/>
                <a:ea typeface="Verdana"/>
              </a:rPr>
              <a:t> goût de légumineuses </a:t>
            </a:r>
            <a:r>
              <a:rPr lang="fr-FR" sz="3600" b="0" kern="1400">
                <a:solidFill>
                  <a:srgbClr val="000000"/>
                </a:solidFill>
                <a:latin typeface="+mn-lt"/>
                <a:ea typeface="Verdana"/>
              </a:rPr>
              <a:t>masqué</a:t>
            </a:r>
            <a:r>
              <a:rPr lang="fr-FR" sz="3600" b="0" kern="1400">
                <a:ln>
                  <a:noFill/>
                </a:ln>
                <a:solidFill>
                  <a:srgbClr val="000000"/>
                </a:solidFill>
                <a:effectLst/>
                <a:latin typeface="+mn-lt"/>
                <a:ea typeface="Verdana"/>
              </a:rPr>
              <a:t> par le reste des ingrédients utilisés. </a:t>
            </a:r>
            <a:r>
              <a:rPr lang="fr-FR" sz="3600" b="0" kern="1400">
                <a:solidFill>
                  <a:srgbClr val="000000"/>
                </a:solidFill>
                <a:latin typeface="+mn-lt"/>
                <a:ea typeface="Verdana"/>
              </a:rPr>
              <a:t>Néanmoins, l’utilisation de légumineuses cuites augmente l’humidité dans le biscuit. Grâce au plan d'expériences (figure 3) un couple Temps-Température a pu être déterminé (</a:t>
            </a:r>
            <a:r>
              <a:rPr lang="fr-FR" sz="3600" b="0" u="sng" kern="1400">
                <a:solidFill>
                  <a:srgbClr val="000000"/>
                </a:solidFill>
                <a:latin typeface="+mn-lt"/>
                <a:ea typeface="Verdana"/>
              </a:rPr>
              <a:t>36 min à 140°C</a:t>
            </a:r>
            <a:r>
              <a:rPr lang="fr-FR" sz="3600" b="0" kern="1400">
                <a:solidFill>
                  <a:srgbClr val="000000"/>
                </a:solidFill>
                <a:latin typeface="+mn-lt"/>
                <a:ea typeface="Verdana"/>
              </a:rPr>
              <a:t>) permettant d'atteindre un extrait sec de 65% avec une recette contenant 33% de Mogettes après cuisson. Une seconde recette pour le fourrage au chocolat a été élaborée. Cela a permis d'obtenir un fourrage appétissant sans matières grasses ajoutées. Cependant, son goût ne convenait pas (goût des légumineuses trop présent) et la couleur était trop claire rendant l’appréciation générale mitigée. Il s’agit d’une recette à consommer rapidement à cause de l'activité de l'eau. Malgré tout, la farine de blé a été remplacée et une </a:t>
            </a:r>
            <a:r>
              <a:rPr lang="fr-FR" sz="3600" b="0" u="sng" kern="1400">
                <a:solidFill>
                  <a:srgbClr val="000000"/>
                </a:solidFill>
                <a:latin typeface="+mn-lt"/>
                <a:ea typeface="Verdana"/>
              </a:rPr>
              <a:t>pâtisserie sucrée sans gluten</a:t>
            </a:r>
            <a:r>
              <a:rPr lang="fr-FR" sz="3600" b="0" kern="1400">
                <a:solidFill>
                  <a:srgbClr val="000000"/>
                </a:solidFill>
                <a:latin typeface="+mn-lt"/>
                <a:ea typeface="Verdana"/>
              </a:rPr>
              <a:t> a été développée à base d’uniquement 4 ingrédients.</a:t>
            </a:r>
            <a:endParaRPr lang="fr-FR" sz="3600" b="0" kern="1400">
              <a:solidFill>
                <a:srgbClr val="000000"/>
              </a:solidFill>
              <a:latin typeface="+mn-lt"/>
            </a:endParaRPr>
          </a:p>
        </p:txBody>
      </p:sp>
      <p:sp>
        <p:nvSpPr>
          <p:cNvPr id="66" name="Espace réservé du texte 65">
            <a:extLst>
              <a:ext uri="{FF2B5EF4-FFF2-40B4-BE49-F238E27FC236}">
                <a16:creationId xmlns:a16="http://schemas.microsoft.com/office/drawing/2014/main" id="{A454F8CD-AEB4-024D-A2B2-AE0AB9E225F5}"/>
              </a:ext>
            </a:extLst>
          </p:cNvPr>
          <p:cNvSpPr>
            <a:spLocks noGrp="1"/>
          </p:cNvSpPr>
          <p:nvPr>
            <p:ph type="body" sz="quarter" idx="26"/>
          </p:nvPr>
        </p:nvSpPr>
        <p:spPr>
          <a:xfrm>
            <a:off x="1845968" y="3878356"/>
            <a:ext cx="26788478" cy="3778560"/>
          </a:xfrm>
        </p:spPr>
        <p:txBody>
          <a:bodyPr vert="horz" lIns="0" tIns="0" rIns="0" bIns="0" rtlCol="0" anchor="t">
            <a:noAutofit/>
          </a:bodyPr>
          <a:lstStyle/>
          <a:p>
            <a:pPr marL="0" indent="0" algn="just">
              <a:buNone/>
            </a:pPr>
            <a:r>
              <a:rPr lang="fr-FR" sz="3600" b="0" kern="1400" dirty="0">
                <a:ln>
                  <a:noFill/>
                </a:ln>
                <a:solidFill>
                  <a:srgbClr val="000000"/>
                </a:solidFill>
                <a:effectLst/>
                <a:latin typeface="+mn-lt"/>
                <a:ea typeface="Tahoma" panose="020B0604030504040204" pitchFamily="34" charset="0"/>
                <a:cs typeface="Tahoma" panose="020B0604030504040204" pitchFamily="34" charset="0"/>
              </a:rPr>
              <a:t>En 2050, le défi alimentaire sera de produire les ressources nécessaires pour alimenter correctement et sainement 9 milliards d’individus . Les régimes végétariens</a:t>
            </a:r>
            <a:r>
              <a:rPr lang="fr-FR" sz="3600" b="0" kern="1400" dirty="0">
                <a:solidFill>
                  <a:srgbClr val="000000"/>
                </a:solidFill>
                <a:latin typeface="+mn-lt"/>
                <a:ea typeface="Tahoma" panose="020B0604030504040204" pitchFamily="34" charset="0"/>
                <a:cs typeface="Tahoma" panose="020B0604030504040204" pitchFamily="34" charset="0"/>
              </a:rPr>
              <a:t> et/ou</a:t>
            </a:r>
            <a:r>
              <a:rPr lang="fr-FR" sz="3600" b="0" kern="1400" dirty="0">
                <a:ln>
                  <a:noFill/>
                </a:ln>
                <a:solidFill>
                  <a:srgbClr val="000000"/>
                </a:solidFill>
                <a:effectLst/>
                <a:latin typeface="+mn-lt"/>
                <a:ea typeface="Tahoma" panose="020B0604030504040204" pitchFamily="34" charset="0"/>
                <a:cs typeface="Tahoma" panose="020B0604030504040204" pitchFamily="34" charset="0"/>
              </a:rPr>
              <a:t> sans gluten se multiplient [1] et des alternatives sont à formuler. Les légumineuses</a:t>
            </a:r>
            <a:r>
              <a:rPr lang="fr-FR" sz="3600" b="0" kern="1400" dirty="0">
                <a:solidFill>
                  <a:srgbClr val="000000"/>
                </a:solidFill>
                <a:latin typeface="+mn-lt"/>
                <a:ea typeface="Tahoma" panose="020B0604030504040204" pitchFamily="34" charset="0"/>
                <a:cs typeface="Tahoma" panose="020B0604030504040204" pitchFamily="34" charset="0"/>
              </a:rPr>
              <a:t> </a:t>
            </a:r>
            <a:r>
              <a:rPr lang="fr-FR" sz="3600" b="0" kern="1400" dirty="0">
                <a:ln>
                  <a:noFill/>
                </a:ln>
                <a:solidFill>
                  <a:srgbClr val="000000"/>
                </a:solidFill>
                <a:effectLst/>
                <a:latin typeface="+mn-lt"/>
                <a:ea typeface="Tahoma" panose="020B0604030504040204" pitchFamily="34" charset="0"/>
                <a:cs typeface="Tahoma" panose="020B0604030504040204" pitchFamily="34" charset="0"/>
              </a:rPr>
              <a:t> sont aujourd’hui présentes en grande quantité, pourtant peu de Français en consomment [2]. Riches en éléments nutritionnels tels que les protéines [3], sans gluten et avantageuses pour l’environnement [4], les légumineuses sont de réelles ressources encore trop peu exploitées. D’autre par</a:t>
            </a:r>
            <a:r>
              <a:rPr lang="fr-FR" sz="3600" b="0" kern="1400" dirty="0">
                <a:solidFill>
                  <a:srgbClr val="000000"/>
                </a:solidFill>
                <a:latin typeface="+mn-lt"/>
                <a:ea typeface="Tahoma" panose="020B0604030504040204" pitchFamily="34" charset="0"/>
                <a:cs typeface="Tahoma" panose="020B0604030504040204" pitchFamily="34" charset="0"/>
              </a:rPr>
              <a:t>t, les français sont également friands de pâtisserie, en effet 74% en consomment [5]. L'objectif était de valoriser les légumineuses dans une </a:t>
            </a:r>
            <a:r>
              <a:rPr lang="fr-FR" sz="3600" b="0" u="sng" kern="1400" dirty="0">
                <a:solidFill>
                  <a:srgbClr val="000000"/>
                </a:solidFill>
                <a:latin typeface="+mn-lt"/>
                <a:ea typeface="Tahoma" panose="020B0604030504040204" pitchFamily="34" charset="0"/>
                <a:cs typeface="Tahoma" panose="020B0604030504040204" pitchFamily="34" charset="0"/>
              </a:rPr>
              <a:t>pâtisserie sucrée</a:t>
            </a:r>
            <a:r>
              <a:rPr lang="fr-FR" sz="3600" b="0" kern="1400" dirty="0">
                <a:solidFill>
                  <a:srgbClr val="000000"/>
                </a:solidFill>
                <a:latin typeface="+mn-lt"/>
                <a:ea typeface="Tahoma" panose="020B0604030504040204" pitchFamily="34" charset="0"/>
                <a:cs typeface="Tahoma" panose="020B0604030504040204" pitchFamily="34" charset="0"/>
              </a:rPr>
              <a:t>. Pour explorer les propriétés fonctionnelles des légumineuses et plus spécialement des mogettes, le développement d’un biscuit fourré a été choisi. </a:t>
            </a:r>
          </a:p>
        </p:txBody>
      </p:sp>
      <p:sp>
        <p:nvSpPr>
          <p:cNvPr id="67" name="Espace réservé du texte 66">
            <a:extLst>
              <a:ext uri="{FF2B5EF4-FFF2-40B4-BE49-F238E27FC236}">
                <a16:creationId xmlns:a16="http://schemas.microsoft.com/office/drawing/2014/main" id="{A4E3FFC7-ABB8-3C48-875B-8BACBD506461}"/>
              </a:ext>
            </a:extLst>
          </p:cNvPr>
          <p:cNvSpPr>
            <a:spLocks noGrp="1"/>
          </p:cNvSpPr>
          <p:nvPr>
            <p:ph type="body" sz="quarter" idx="28"/>
          </p:nvPr>
        </p:nvSpPr>
        <p:spPr>
          <a:xfrm>
            <a:off x="5449346" y="38942029"/>
            <a:ext cx="19951294" cy="2078747"/>
          </a:xfrm>
        </p:spPr>
        <p:txBody>
          <a:bodyPr vert="horz" lIns="0" tIns="0" rIns="0" bIns="0" rtlCol="0" anchor="t">
            <a:noAutofit/>
          </a:bodyPr>
          <a:lstStyle/>
          <a:p>
            <a:pPr marL="0" indent="0">
              <a:buNone/>
            </a:pPr>
            <a:r>
              <a:rPr lang="fr-FR" sz="1600" i="0">
                <a:latin typeface="Verdana"/>
                <a:ea typeface="Verdana"/>
              </a:rPr>
              <a:t>[1] </a:t>
            </a:r>
            <a:r>
              <a:rPr lang="fr-FR" sz="1600" i="0" err="1">
                <a:latin typeface="Verdana"/>
                <a:ea typeface="Verdana"/>
              </a:rPr>
              <a:t>Economie.gouv</a:t>
            </a:r>
            <a:r>
              <a:rPr lang="fr-FR" sz="1600">
                <a:latin typeface="Verdana"/>
                <a:ea typeface="Verdana"/>
              </a:rPr>
              <a:t>, Enquête sur les produits sans gluten,</a:t>
            </a:r>
            <a:r>
              <a:rPr lang="fr-FR" sz="1600" b="1" i="0">
                <a:latin typeface="Verdana"/>
                <a:ea typeface="Verdana"/>
              </a:rPr>
              <a:t> [En ligne],</a:t>
            </a:r>
            <a:r>
              <a:rPr lang="fr-FR" sz="1600" i="0">
                <a:latin typeface="Verdana"/>
                <a:ea typeface="Verdana"/>
              </a:rPr>
              <a:t> Disponible sur : </a:t>
            </a:r>
            <a:r>
              <a:rPr lang="fr-FR" sz="1600" i="0" u="sng">
                <a:latin typeface="Verdana"/>
                <a:ea typeface="Verdana"/>
                <a:hlinkClick r:id="rId25"/>
              </a:rPr>
              <a:t>https://www.economie.gouv.fr/files/files/directions_services/dgccrf/documentation/Lettre_CetC/sans_gluten.pdf</a:t>
            </a:r>
            <a:r>
              <a:rPr lang="fr-FR" sz="1600" i="0">
                <a:latin typeface="Verdana"/>
                <a:ea typeface="Verdana"/>
              </a:rPr>
              <a:t>, consulté le 14/11/2020 </a:t>
            </a:r>
            <a:endParaRPr lang="fr-FR" sz="1600">
              <a:latin typeface="Verdana"/>
              <a:ea typeface="Verdana"/>
            </a:endParaRPr>
          </a:p>
          <a:p>
            <a:pPr marL="0" indent="0">
              <a:buNone/>
            </a:pPr>
            <a:r>
              <a:rPr lang="fr-FR" sz="1600" i="0">
                <a:latin typeface="Verdana"/>
                <a:ea typeface="Verdana"/>
              </a:rPr>
              <a:t>[2] </a:t>
            </a:r>
            <a:r>
              <a:rPr lang="fr-FR" sz="1600" i="0" err="1">
                <a:latin typeface="Verdana"/>
                <a:ea typeface="Verdana"/>
              </a:rPr>
              <a:t>Ikpidi</a:t>
            </a:r>
            <a:r>
              <a:rPr lang="fr-FR" sz="1600" i="0">
                <a:latin typeface="Verdana"/>
                <a:ea typeface="Verdana"/>
              </a:rPr>
              <a:t> Badji, France Caillavet, Marie-Benoît </a:t>
            </a:r>
            <a:r>
              <a:rPr lang="fr-FR" sz="1600" i="0" err="1">
                <a:latin typeface="Verdana"/>
                <a:ea typeface="Verdana"/>
              </a:rPr>
              <a:t>Magrini</a:t>
            </a:r>
            <a:r>
              <a:rPr lang="fr-FR" sz="1600" i="0">
                <a:latin typeface="Verdana"/>
                <a:ea typeface="Verdana"/>
              </a:rPr>
              <a:t>, Caroline Méjean, Marie </a:t>
            </a:r>
            <a:r>
              <a:rPr lang="fr-FR" sz="1600" i="0" err="1">
                <a:latin typeface="Verdana"/>
                <a:ea typeface="Verdana"/>
              </a:rPr>
              <a:t>Josephe</a:t>
            </a:r>
            <a:r>
              <a:rPr lang="fr-FR" sz="1600" i="0">
                <a:latin typeface="Verdana"/>
                <a:ea typeface="Verdana"/>
              </a:rPr>
              <a:t> Amiot-Carlin. Consommation de légumineuses en France : analyse des décisions d’achat des ménages. Journées Francophones de Nutrition (JFN 2019), </a:t>
            </a:r>
            <a:r>
              <a:rPr lang="fr-FR" sz="1600" i="0" err="1">
                <a:latin typeface="Verdana"/>
                <a:ea typeface="Verdana"/>
              </a:rPr>
              <a:t>Nov</a:t>
            </a:r>
            <a:r>
              <a:rPr lang="fr-FR" sz="1600" i="0">
                <a:latin typeface="Verdana"/>
                <a:ea typeface="Verdana"/>
              </a:rPr>
              <a:t> 2019, Rennes, France. 2019, Abstracts des Journées Francophones de Nutrition (JFN 2019). ⟨hal-02401241⟩</a:t>
            </a:r>
          </a:p>
          <a:p>
            <a:pPr marL="0" indent="0">
              <a:buNone/>
            </a:pPr>
            <a:r>
              <a:rPr lang="fr-FR" sz="1600" i="0">
                <a:latin typeface="Verdana"/>
                <a:ea typeface="Verdana"/>
              </a:rPr>
              <a:t>[3] Didier Rémond, Stéphane </a:t>
            </a:r>
            <a:r>
              <a:rPr lang="fr-FR" sz="1600" i="0" err="1">
                <a:latin typeface="Verdana"/>
                <a:ea typeface="Verdana"/>
              </a:rPr>
              <a:t>Walrand</a:t>
            </a:r>
            <a:r>
              <a:rPr lang="fr-FR" sz="1600" i="0">
                <a:latin typeface="Verdana"/>
                <a:ea typeface="Verdana"/>
              </a:rPr>
              <a:t>. Les graines de légumineuses: caractéristiques nutritionnelles et effets sur la santé. Innovations Agronomiques, INRAE, 2017, 60, ff10.15454/1.5138524482202214E12ff. ffhal-01685940</a:t>
            </a:r>
          </a:p>
          <a:p>
            <a:pPr marL="0" indent="0">
              <a:buNone/>
            </a:pPr>
            <a:r>
              <a:rPr lang="fr-FR" sz="1600" i="0">
                <a:solidFill>
                  <a:schemeClr val="tx1"/>
                </a:solidFill>
                <a:latin typeface="Verdana"/>
                <a:ea typeface="Verdana"/>
              </a:rPr>
              <a:t>[4] </a:t>
            </a:r>
            <a:r>
              <a:rPr lang="fr-FR" sz="1600">
                <a:solidFill>
                  <a:schemeClr val="tx1"/>
                </a:solidFill>
                <a:latin typeface="Verdana"/>
                <a:ea typeface="Verdana"/>
              </a:rPr>
              <a:t>FAO, 2016, « Légumineuses, des graines nutritives pour un avenir durable »</a:t>
            </a:r>
            <a:endParaRPr lang="fr-FR" sz="1600">
              <a:solidFill>
                <a:schemeClr val="tx1"/>
              </a:solidFill>
            </a:endParaRPr>
          </a:p>
          <a:p>
            <a:pPr marL="0" indent="0">
              <a:buNone/>
            </a:pPr>
            <a:r>
              <a:rPr lang="fr-FR" sz="1600" i="0">
                <a:latin typeface="Verdana"/>
                <a:ea typeface="Verdana"/>
              </a:rPr>
              <a:t>[5] IFOP- </a:t>
            </a:r>
            <a:r>
              <a:rPr lang="fr-FR" sz="1600">
                <a:latin typeface="Verdana"/>
                <a:ea typeface="Verdana"/>
              </a:rPr>
              <a:t>Les Français et les pâtisseries-</a:t>
            </a:r>
            <a:r>
              <a:rPr lang="fr-FR" sz="1600" b="1" i="0">
                <a:latin typeface="Verdana"/>
                <a:ea typeface="Verdana"/>
              </a:rPr>
              <a:t>[En ligne] </a:t>
            </a:r>
            <a:r>
              <a:rPr lang="fr-FR" sz="1600" i="0">
                <a:latin typeface="Verdana"/>
                <a:ea typeface="Verdana"/>
              </a:rPr>
              <a:t>Disponible sur: </a:t>
            </a:r>
            <a:r>
              <a:rPr lang="fr-FR" sz="1600" i="0" u="sng">
                <a:latin typeface="Verdana"/>
                <a:ea typeface="Verdana"/>
                <a:hlinkClick r:id="rId26"/>
              </a:rPr>
              <a:t>https://www.ifop.com/wp-content/uploads/2018/06/115400-Rapport.pdf</a:t>
            </a:r>
            <a:r>
              <a:rPr lang="fr-FR" sz="1600" i="0">
                <a:latin typeface="Verdana"/>
                <a:ea typeface="Verdana"/>
              </a:rPr>
              <a:t>, Publié en avril 2018 </a:t>
            </a:r>
            <a:endParaRPr lang="fr-FR" sz="1600"/>
          </a:p>
        </p:txBody>
      </p:sp>
      <p:cxnSp>
        <p:nvCxnSpPr>
          <p:cNvPr id="59" name="Connecteur droit 58">
            <a:extLst>
              <a:ext uri="{FF2B5EF4-FFF2-40B4-BE49-F238E27FC236}">
                <a16:creationId xmlns:a16="http://schemas.microsoft.com/office/drawing/2014/main" id="{74FCBE86-DED3-E840-8134-E12510C0E4A1}"/>
              </a:ext>
            </a:extLst>
          </p:cNvPr>
          <p:cNvCxnSpPr>
            <a:cxnSpLocks/>
          </p:cNvCxnSpPr>
          <p:nvPr/>
        </p:nvCxnSpPr>
        <p:spPr>
          <a:xfrm>
            <a:off x="2081213" y="3816246"/>
            <a:ext cx="26117548" cy="0"/>
          </a:xfrm>
          <a:prstGeom prst="line">
            <a:avLst/>
          </a:prstGeom>
          <a:ln w="3175">
            <a:solidFill>
              <a:srgbClr val="696E7A"/>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A14E643-77F1-49DD-8CD4-23C6E5448BB2}"/>
              </a:ext>
            </a:extLst>
          </p:cNvPr>
          <p:cNvPicPr>
            <a:picLocks noChangeAspect="1"/>
          </p:cNvPicPr>
          <p:nvPr/>
        </p:nvPicPr>
        <p:blipFill>
          <a:blip r:embed="rId27"/>
          <a:stretch>
            <a:fillRect/>
          </a:stretch>
        </p:blipFill>
        <p:spPr>
          <a:xfrm>
            <a:off x="343640" y="441199"/>
            <a:ext cx="3850281" cy="2262819"/>
          </a:xfrm>
          <a:prstGeom prst="rect">
            <a:avLst/>
          </a:prstGeom>
        </p:spPr>
      </p:pic>
      <p:sp>
        <p:nvSpPr>
          <p:cNvPr id="35" name="ZoneTexte 34">
            <a:extLst>
              <a:ext uri="{FF2B5EF4-FFF2-40B4-BE49-F238E27FC236}">
                <a16:creationId xmlns:a16="http://schemas.microsoft.com/office/drawing/2014/main" id="{E0DD2BCD-AC01-4D07-94DE-141948E2CBF8}"/>
              </a:ext>
            </a:extLst>
          </p:cNvPr>
          <p:cNvSpPr txBox="1"/>
          <p:nvPr/>
        </p:nvSpPr>
        <p:spPr>
          <a:xfrm>
            <a:off x="1701778" y="18975595"/>
            <a:ext cx="11598557" cy="1446550"/>
          </a:xfrm>
          <a:prstGeom prst="rect">
            <a:avLst/>
          </a:prstGeom>
          <a:noFill/>
        </p:spPr>
        <p:txBody>
          <a:bodyPr wrap="square" lIns="91440" tIns="45720" rIns="91440" bIns="45720" anchor="t">
            <a:spAutoFit/>
          </a:bodyPr>
          <a:lstStyle/>
          <a:p>
            <a:pPr algn="just">
              <a:spcBef>
                <a:spcPts val="0"/>
              </a:spcBef>
              <a:spcAft>
                <a:spcPts val="0"/>
              </a:spcAft>
            </a:pPr>
            <a:r>
              <a:rPr lang="fr-FR" sz="4400" b="1" kern="1400">
                <a:solidFill>
                  <a:srgbClr val="00B0F0"/>
                </a:solidFill>
                <a:latin typeface="+mn-lt"/>
              </a:rPr>
              <a:t>B1) Choix</a:t>
            </a:r>
            <a:r>
              <a:rPr lang="fr-FR" sz="4400" b="1" kern="1400">
                <a:ln>
                  <a:noFill/>
                </a:ln>
                <a:solidFill>
                  <a:srgbClr val="00B0F0"/>
                </a:solidFill>
                <a:effectLst/>
                <a:latin typeface="+mn-lt"/>
              </a:rPr>
              <a:t> de la </a:t>
            </a:r>
            <a:r>
              <a:rPr lang="fr-FR" sz="4400" b="1" kern="1400">
                <a:solidFill>
                  <a:srgbClr val="00B0F0"/>
                </a:solidFill>
                <a:latin typeface="+mn-lt"/>
              </a:rPr>
              <a:t>légumineuse (fournie par GIE Vendée)</a:t>
            </a:r>
            <a:r>
              <a:rPr lang="fr-FR" sz="4400" b="1" kern="1400">
                <a:ln>
                  <a:noFill/>
                </a:ln>
                <a:solidFill>
                  <a:srgbClr val="00B0F0"/>
                </a:solidFill>
                <a:effectLst/>
                <a:latin typeface="+mn-lt"/>
              </a:rPr>
              <a:t> : la mogette</a:t>
            </a:r>
          </a:p>
        </p:txBody>
      </p:sp>
      <p:sp>
        <p:nvSpPr>
          <p:cNvPr id="37" name="ZoneTexte 36">
            <a:extLst>
              <a:ext uri="{FF2B5EF4-FFF2-40B4-BE49-F238E27FC236}">
                <a16:creationId xmlns:a16="http://schemas.microsoft.com/office/drawing/2014/main" id="{5108084F-269B-414E-B168-033AB742EC2A}"/>
              </a:ext>
            </a:extLst>
          </p:cNvPr>
          <p:cNvSpPr txBox="1"/>
          <p:nvPr/>
        </p:nvSpPr>
        <p:spPr>
          <a:xfrm>
            <a:off x="1701778" y="27163840"/>
            <a:ext cx="10424786" cy="845616"/>
          </a:xfrm>
          <a:prstGeom prst="rect">
            <a:avLst/>
          </a:prstGeom>
          <a:noFill/>
        </p:spPr>
        <p:txBody>
          <a:bodyPr wrap="square" lIns="91440" tIns="45720" rIns="91440" bIns="45720" anchor="t">
            <a:spAutoFit/>
          </a:bodyPr>
          <a:lstStyle/>
          <a:p>
            <a:pPr algn="just">
              <a:lnSpc>
                <a:spcPct val="119000"/>
              </a:lnSpc>
              <a:spcBef>
                <a:spcPts val="0"/>
              </a:spcBef>
              <a:spcAft>
                <a:spcPts val="0"/>
              </a:spcAft>
            </a:pPr>
            <a:r>
              <a:rPr lang="fr-FR" sz="4400" b="1" kern="1400">
                <a:solidFill>
                  <a:srgbClr val="00B0F0"/>
                </a:solidFill>
                <a:latin typeface="+mn-lt"/>
              </a:rPr>
              <a:t>B2) La</a:t>
            </a:r>
            <a:r>
              <a:rPr lang="fr-FR" sz="4400" b="1" kern="1400">
                <a:ln>
                  <a:noFill/>
                </a:ln>
                <a:solidFill>
                  <a:srgbClr val="00B0F0"/>
                </a:solidFill>
                <a:effectLst/>
                <a:latin typeface="+mn-lt"/>
              </a:rPr>
              <a:t> mogette: une légumineuse locale</a:t>
            </a:r>
          </a:p>
        </p:txBody>
      </p:sp>
      <p:pic>
        <p:nvPicPr>
          <p:cNvPr id="1026" name="Picture 2" descr="Lingots | Celnat">
            <a:extLst>
              <a:ext uri="{FF2B5EF4-FFF2-40B4-BE49-F238E27FC236}">
                <a16:creationId xmlns:a16="http://schemas.microsoft.com/office/drawing/2014/main" id="{C55E74A5-7088-4AB5-80AB-E12F3FC5CDD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8757" t="2762" r="13040" b="11447"/>
          <a:stretch/>
        </p:blipFill>
        <p:spPr bwMode="auto">
          <a:xfrm>
            <a:off x="2510436" y="29229188"/>
            <a:ext cx="3820704" cy="38863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phémérides2014 | Ecole SingelijnEcole Singelijn">
            <a:extLst>
              <a:ext uri="{FF2B5EF4-FFF2-40B4-BE49-F238E27FC236}">
                <a16:creationId xmlns:a16="http://schemas.microsoft.com/office/drawing/2014/main" id="{0081C1F7-FFF1-4893-AAAE-4532ED881669}"/>
              </a:ext>
            </a:extLst>
          </p:cNvPr>
          <p:cNvPicPr>
            <a:picLocks noChangeAspect="1" noChangeArrowheads="1"/>
          </p:cNvPicPr>
          <p:nvPr/>
        </p:nvPicPr>
        <p:blipFill>
          <a:blip r:embed="rId29">
            <a:duotone>
              <a:prstClr val="black"/>
              <a:schemeClr val="accent6">
                <a:tint val="45000"/>
                <a:satMod val="400000"/>
              </a:schemeClr>
            </a:duotone>
            <a:extLst>
              <a:ext uri="{BEBA8EAE-BF5A-486C-A8C5-ECC9F3942E4B}">
                <a14:imgProps xmlns:a14="http://schemas.microsoft.com/office/drawing/2010/main">
                  <a14:imgLayer r:embed="rId3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7639540">
            <a:off x="7451312" y="30750532"/>
            <a:ext cx="2488910" cy="2351587"/>
          </a:xfrm>
          <a:prstGeom prst="rect">
            <a:avLst/>
          </a:prstGeom>
          <a:solidFill>
            <a:schemeClr val="bg1"/>
          </a:solidFill>
        </p:spPr>
      </p:pic>
      <p:sp>
        <p:nvSpPr>
          <p:cNvPr id="17" name="ZoneTexte 16">
            <a:extLst>
              <a:ext uri="{FF2B5EF4-FFF2-40B4-BE49-F238E27FC236}">
                <a16:creationId xmlns:a16="http://schemas.microsoft.com/office/drawing/2014/main" id="{6E4A5008-67CB-46C2-B4C3-7CE8F3AEEE3A}"/>
              </a:ext>
            </a:extLst>
          </p:cNvPr>
          <p:cNvSpPr txBox="1"/>
          <p:nvPr/>
        </p:nvSpPr>
        <p:spPr>
          <a:xfrm>
            <a:off x="6261910" y="31395576"/>
            <a:ext cx="2097028" cy="923330"/>
          </a:xfrm>
          <a:prstGeom prst="rect">
            <a:avLst/>
          </a:prstGeom>
          <a:noFill/>
        </p:spPr>
        <p:txBody>
          <a:bodyPr wrap="square" rtlCol="0">
            <a:spAutoFit/>
          </a:bodyPr>
          <a:lstStyle/>
          <a:p>
            <a:r>
              <a:rPr lang="fr-FR" sz="5400">
                <a:latin typeface="The Serif Hand Extrablack" panose="03070B02030502020204" pitchFamily="66" charset="0"/>
                <a:cs typeface="Calibri" panose="020F0502020204030204" pitchFamily="34" charset="0"/>
              </a:rPr>
              <a:t> Vendée</a:t>
            </a:r>
          </a:p>
        </p:txBody>
      </p:sp>
      <p:sp>
        <p:nvSpPr>
          <p:cNvPr id="44" name="ZoneTexte 43">
            <a:extLst>
              <a:ext uri="{FF2B5EF4-FFF2-40B4-BE49-F238E27FC236}">
                <a16:creationId xmlns:a16="http://schemas.microsoft.com/office/drawing/2014/main" id="{CDCDCC2A-93D2-441D-BBA2-8BA9189C77D4}"/>
              </a:ext>
            </a:extLst>
          </p:cNvPr>
          <p:cNvSpPr txBox="1"/>
          <p:nvPr/>
        </p:nvSpPr>
        <p:spPr>
          <a:xfrm>
            <a:off x="1836058" y="32905000"/>
            <a:ext cx="15133320" cy="1130887"/>
          </a:xfrm>
          <a:prstGeom prst="rect">
            <a:avLst/>
          </a:prstGeom>
          <a:noFill/>
        </p:spPr>
        <p:txBody>
          <a:bodyPr wrap="square" lIns="91440" tIns="45720" rIns="91440" bIns="45720" anchor="t">
            <a:spAutoFit/>
          </a:bodyPr>
          <a:lstStyle/>
          <a:p>
            <a:pPr marL="2087245" lvl="1" indent="-1630045">
              <a:lnSpc>
                <a:spcPct val="107000"/>
              </a:lnSpc>
              <a:spcAft>
                <a:spcPts val="800"/>
              </a:spcAft>
            </a:pPr>
            <a:r>
              <a:rPr lang="fr-FR" sz="6600" b="1">
                <a:solidFill>
                  <a:srgbClr val="87AF2D"/>
                </a:solidFill>
                <a:latin typeface="+mn-lt"/>
                <a:ea typeface="Arial" panose="020B0604020202020204" pitchFamily="34" charset="0"/>
              </a:rPr>
              <a:t>C) </a:t>
            </a:r>
            <a:r>
              <a:rPr lang="fr-FR" sz="6600" b="1">
                <a:solidFill>
                  <a:srgbClr val="87AF2D"/>
                </a:solidFill>
                <a:effectLst/>
                <a:latin typeface="+mn-lt"/>
                <a:ea typeface="Arial" panose="020B0604020202020204" pitchFamily="34" charset="0"/>
              </a:rPr>
              <a:t>Conclusion &amp; perspectives</a:t>
            </a:r>
            <a:endParaRPr lang="fr-FR" sz="6600">
              <a:solidFill>
                <a:srgbClr val="87AF2D"/>
              </a:solidFill>
              <a:effectLst/>
              <a:latin typeface="+mn-lt"/>
              <a:ea typeface="Calibri" panose="020F0502020204030204" pitchFamily="34" charset="0"/>
              <a:cs typeface="Calibri" panose="020F0502020204030204"/>
            </a:endParaRPr>
          </a:p>
        </p:txBody>
      </p:sp>
      <p:grpSp>
        <p:nvGrpSpPr>
          <p:cNvPr id="5" name="Groupe 4">
            <a:extLst>
              <a:ext uri="{FF2B5EF4-FFF2-40B4-BE49-F238E27FC236}">
                <a16:creationId xmlns:a16="http://schemas.microsoft.com/office/drawing/2014/main" id="{58307F87-3C7E-4E8E-9DB0-4F7A5F33B872}"/>
              </a:ext>
            </a:extLst>
          </p:cNvPr>
          <p:cNvGrpSpPr/>
          <p:nvPr/>
        </p:nvGrpSpPr>
        <p:grpSpPr>
          <a:xfrm>
            <a:off x="1804097" y="21569510"/>
            <a:ext cx="6892853" cy="5197404"/>
            <a:chOff x="1030215" y="19774748"/>
            <a:chExt cx="6892853" cy="5197404"/>
          </a:xfrm>
        </p:grpSpPr>
        <p:sp>
          <p:nvSpPr>
            <p:cNvPr id="28" name="ZoneTexte 27">
              <a:extLst>
                <a:ext uri="{FF2B5EF4-FFF2-40B4-BE49-F238E27FC236}">
                  <a16:creationId xmlns:a16="http://schemas.microsoft.com/office/drawing/2014/main" id="{8F5B1868-1644-4F88-95D6-D72A8572384D}"/>
                </a:ext>
              </a:extLst>
            </p:cNvPr>
            <p:cNvSpPr txBox="1"/>
            <p:nvPr/>
          </p:nvSpPr>
          <p:spPr>
            <a:xfrm>
              <a:off x="1030215" y="24141155"/>
              <a:ext cx="6892850" cy="830997"/>
            </a:xfrm>
            <a:prstGeom prst="rect">
              <a:avLst/>
            </a:prstGeom>
            <a:noFill/>
          </p:spPr>
          <p:txBody>
            <a:bodyPr wrap="square" lIns="91440" tIns="45720" rIns="91440" bIns="45720" anchor="t">
              <a:spAutoFit/>
            </a:bodyPr>
            <a:lstStyle/>
            <a:p>
              <a:pPr algn="ctr">
                <a:spcBef>
                  <a:spcPts val="0"/>
                </a:spcBef>
                <a:spcAft>
                  <a:spcPts val="0"/>
                </a:spcAft>
              </a:pPr>
              <a:r>
                <a:rPr lang="fr-FR" sz="2400" kern="1400">
                  <a:latin typeface="+mn-lt"/>
                </a:rPr>
                <a:t>Figure 1 : Teneur équivalente en éléments nutritionnels des différentes légumineuses (CIQUAL)</a:t>
              </a:r>
              <a:endParaRPr lang="fr-FR" sz="2400" kern="1400">
                <a:ln>
                  <a:noFill/>
                </a:ln>
                <a:effectLst/>
                <a:latin typeface="+mn-lt"/>
              </a:endParaRPr>
            </a:p>
          </p:txBody>
        </p:sp>
        <p:pic>
          <p:nvPicPr>
            <p:cNvPr id="11" name="Image 11">
              <a:extLst>
                <a:ext uri="{FF2B5EF4-FFF2-40B4-BE49-F238E27FC236}">
                  <a16:creationId xmlns:a16="http://schemas.microsoft.com/office/drawing/2014/main" id="{52DA9617-09D0-4BDC-B3A6-DBC3F2408A0D}"/>
                </a:ext>
              </a:extLst>
            </p:cNvPr>
            <p:cNvPicPr>
              <a:picLocks noChangeAspect="1"/>
            </p:cNvPicPr>
            <p:nvPr/>
          </p:nvPicPr>
          <p:blipFill>
            <a:blip r:embed="rId31"/>
            <a:stretch>
              <a:fillRect/>
            </a:stretch>
          </p:blipFill>
          <p:spPr>
            <a:xfrm>
              <a:off x="1030215" y="19774748"/>
              <a:ext cx="6892853" cy="4129387"/>
            </a:xfrm>
            <a:prstGeom prst="rect">
              <a:avLst/>
            </a:prstGeom>
            <a:ln>
              <a:solidFill>
                <a:schemeClr val="tx1"/>
              </a:solidFill>
            </a:ln>
          </p:spPr>
        </p:pic>
      </p:grpSp>
      <p:sp>
        <p:nvSpPr>
          <p:cNvPr id="39" name="ZoneTexte 38">
            <a:extLst>
              <a:ext uri="{FF2B5EF4-FFF2-40B4-BE49-F238E27FC236}">
                <a16:creationId xmlns:a16="http://schemas.microsoft.com/office/drawing/2014/main" id="{C0C5DE61-2708-4999-82CF-29C6BD8466EB}"/>
              </a:ext>
            </a:extLst>
          </p:cNvPr>
          <p:cNvSpPr txBox="1"/>
          <p:nvPr/>
        </p:nvSpPr>
        <p:spPr>
          <a:xfrm>
            <a:off x="21170712" y="28371283"/>
            <a:ext cx="7378251" cy="830997"/>
          </a:xfrm>
          <a:prstGeom prst="rect">
            <a:avLst/>
          </a:prstGeom>
          <a:noFill/>
        </p:spPr>
        <p:txBody>
          <a:bodyPr wrap="square" lIns="91440" tIns="45720" rIns="91440" bIns="45720" anchor="t">
            <a:spAutoFit/>
          </a:bodyPr>
          <a:lstStyle/>
          <a:p>
            <a:pPr algn="ctr">
              <a:spcBef>
                <a:spcPts val="0"/>
              </a:spcBef>
              <a:spcAft>
                <a:spcPts val="0"/>
              </a:spcAft>
            </a:pPr>
            <a:r>
              <a:rPr lang="fr-FR" sz="2400" kern="1400">
                <a:latin typeface="+mn-lt"/>
              </a:rPr>
              <a:t>Tableau 2 : Sélection de deux recettes après analyse sensorielle (+ : présent,  - : absent)</a:t>
            </a:r>
            <a:endParaRPr lang="fr-FR" sz="2400" kern="1400">
              <a:ln>
                <a:noFill/>
              </a:ln>
              <a:effectLst/>
              <a:latin typeface="+mn-lt"/>
            </a:endParaRPr>
          </a:p>
        </p:txBody>
      </p:sp>
      <p:grpSp>
        <p:nvGrpSpPr>
          <p:cNvPr id="18" name="Groupe 17">
            <a:extLst>
              <a:ext uri="{FF2B5EF4-FFF2-40B4-BE49-F238E27FC236}">
                <a16:creationId xmlns:a16="http://schemas.microsoft.com/office/drawing/2014/main" id="{7D723FCE-0620-4D9F-8737-14079CAF71E8}"/>
              </a:ext>
            </a:extLst>
          </p:cNvPr>
          <p:cNvGrpSpPr/>
          <p:nvPr/>
        </p:nvGrpSpPr>
        <p:grpSpPr>
          <a:xfrm>
            <a:off x="1845968" y="7349624"/>
            <a:ext cx="18583547" cy="1322638"/>
            <a:chOff x="1845968" y="8038434"/>
            <a:chExt cx="18583547" cy="1286103"/>
          </a:xfrm>
        </p:grpSpPr>
        <p:sp>
          <p:nvSpPr>
            <p:cNvPr id="8" name="ZoneTexte 7">
              <a:extLst>
                <a:ext uri="{FF2B5EF4-FFF2-40B4-BE49-F238E27FC236}">
                  <a16:creationId xmlns:a16="http://schemas.microsoft.com/office/drawing/2014/main" id="{1C369005-E553-4935-A868-E8A48FA812A7}"/>
                </a:ext>
              </a:extLst>
            </p:cNvPr>
            <p:cNvSpPr txBox="1"/>
            <p:nvPr/>
          </p:nvSpPr>
          <p:spPr>
            <a:xfrm>
              <a:off x="1845968" y="8038434"/>
              <a:ext cx="9730154" cy="1077390"/>
            </a:xfrm>
            <a:prstGeom prst="rect">
              <a:avLst/>
            </a:prstGeom>
            <a:noFill/>
          </p:spPr>
          <p:txBody>
            <a:bodyPr wrap="square" lIns="91440" tIns="45720" rIns="91440" bIns="45720" rtlCol="0" anchor="t">
              <a:spAutoFit/>
            </a:bodyPr>
            <a:lstStyle/>
            <a:p>
              <a:r>
                <a:rPr lang="fr-FR" sz="6600" b="1">
                  <a:solidFill>
                    <a:srgbClr val="87AF2D"/>
                  </a:solidFill>
                  <a:latin typeface="Calibri"/>
                  <a:cs typeface="Calibri"/>
                </a:rPr>
                <a:t>  A) Logigramme d’essais</a:t>
              </a:r>
            </a:p>
          </p:txBody>
        </p:sp>
        <p:sp>
          <p:nvSpPr>
            <p:cNvPr id="34" name="ZoneTexte 33">
              <a:extLst>
                <a:ext uri="{FF2B5EF4-FFF2-40B4-BE49-F238E27FC236}">
                  <a16:creationId xmlns:a16="http://schemas.microsoft.com/office/drawing/2014/main" id="{38940AEF-3382-C54D-9A5C-A0412D2B5498}"/>
                </a:ext>
              </a:extLst>
            </p:cNvPr>
            <p:cNvSpPr txBox="1"/>
            <p:nvPr/>
          </p:nvSpPr>
          <p:spPr>
            <a:xfrm>
              <a:off x="14219215" y="8106447"/>
              <a:ext cx="6210300" cy="1218090"/>
            </a:xfrm>
            <a:prstGeom prst="rect">
              <a:avLst/>
            </a:prstGeom>
            <a:noFill/>
          </p:spPr>
          <p:txBody>
            <a:bodyPr wrap="square" lIns="91440" tIns="45720" rIns="91440" bIns="45720" anchor="t">
              <a:spAutoFit/>
            </a:bodyPr>
            <a:lstStyle/>
            <a:p>
              <a:pPr marL="2087245" lvl="1" indent="-1630045">
                <a:lnSpc>
                  <a:spcPct val="107000"/>
                </a:lnSpc>
                <a:spcAft>
                  <a:spcPts val="800"/>
                </a:spcAft>
              </a:pPr>
              <a:endParaRPr lang="fr-FR" sz="7200">
                <a:solidFill>
                  <a:srgbClr val="87AF2D"/>
                </a:solidFill>
                <a:effectLst/>
                <a:latin typeface="+mn-lt"/>
                <a:ea typeface="Calibri" panose="020F0502020204030204" pitchFamily="34" charset="0"/>
                <a:cs typeface="Calibri" panose="020F0502020204030204"/>
              </a:endParaRPr>
            </a:p>
          </p:txBody>
        </p:sp>
      </p:grpSp>
      <p:sp>
        <p:nvSpPr>
          <p:cNvPr id="36" name="Espace réservé du texte 63">
            <a:extLst>
              <a:ext uri="{FF2B5EF4-FFF2-40B4-BE49-F238E27FC236}">
                <a16:creationId xmlns:a16="http://schemas.microsoft.com/office/drawing/2014/main" id="{3F022801-1E64-2840-8137-D4DB5E822CBC}"/>
              </a:ext>
            </a:extLst>
          </p:cNvPr>
          <p:cNvSpPr txBox="1">
            <a:spLocks/>
          </p:cNvSpPr>
          <p:nvPr/>
        </p:nvSpPr>
        <p:spPr>
          <a:xfrm>
            <a:off x="14360098" y="7862355"/>
            <a:ext cx="13129658" cy="1150444"/>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19000"/>
              </a:lnSpc>
              <a:spcBef>
                <a:spcPts val="0"/>
              </a:spcBef>
              <a:spcAft>
                <a:spcPts val="0"/>
              </a:spcAft>
              <a:buFont typeface="Arial" panose="020B0604020202020204" pitchFamily="34" charset="0"/>
              <a:buNone/>
            </a:pPr>
            <a:r>
              <a:rPr lang="fr-FR" sz="4400" kern="1400">
                <a:solidFill>
                  <a:srgbClr val="00B0F0"/>
                </a:solidFill>
                <a:latin typeface="+mn-lt"/>
                <a:ea typeface="Verdana"/>
              </a:rPr>
              <a:t>B3) Recette du roulé au chocolat à base de mogettes </a:t>
            </a:r>
          </a:p>
        </p:txBody>
      </p:sp>
      <p:grpSp>
        <p:nvGrpSpPr>
          <p:cNvPr id="12" name="Groupe 11">
            <a:extLst>
              <a:ext uri="{FF2B5EF4-FFF2-40B4-BE49-F238E27FC236}">
                <a16:creationId xmlns:a16="http://schemas.microsoft.com/office/drawing/2014/main" id="{48E0CD10-CDF7-4C7E-BA94-BABD42FA2739}"/>
              </a:ext>
            </a:extLst>
          </p:cNvPr>
          <p:cNvGrpSpPr/>
          <p:nvPr/>
        </p:nvGrpSpPr>
        <p:grpSpPr>
          <a:xfrm>
            <a:off x="14176031" y="9149936"/>
            <a:ext cx="14638413" cy="5856873"/>
            <a:chOff x="14318811" y="10767302"/>
            <a:chExt cx="14638413" cy="5856873"/>
          </a:xfrm>
        </p:grpSpPr>
        <p:pic>
          <p:nvPicPr>
            <p:cNvPr id="4" name="Image 4" descr="Une image contenant alimentation, morceau, gâteau, assiette&#10;&#10;Description générée automatiquement">
              <a:extLst>
                <a:ext uri="{FF2B5EF4-FFF2-40B4-BE49-F238E27FC236}">
                  <a16:creationId xmlns:a16="http://schemas.microsoft.com/office/drawing/2014/main" id="{9AA880C1-294C-4A04-8426-B66394C35BDF}"/>
                </a:ext>
              </a:extLst>
            </p:cNvPr>
            <p:cNvPicPr>
              <a:picLocks noChangeAspect="1"/>
            </p:cNvPicPr>
            <p:nvPr/>
          </p:nvPicPr>
          <p:blipFill rotWithShape="1">
            <a:blip r:embed="rId32"/>
            <a:srcRect t="12228" r="9016"/>
            <a:stretch/>
          </p:blipFill>
          <p:spPr>
            <a:xfrm>
              <a:off x="18001274" y="10767302"/>
              <a:ext cx="6671618" cy="5856873"/>
            </a:xfrm>
            <a:prstGeom prst="ellipse">
              <a:avLst/>
            </a:prstGeom>
            <a:ln>
              <a:noFill/>
            </a:ln>
            <a:effectLst>
              <a:softEdge rad="112500"/>
            </a:effectLst>
          </p:spPr>
        </p:pic>
        <p:sp>
          <p:nvSpPr>
            <p:cNvPr id="13" name="ZoneTexte 12">
              <a:extLst>
                <a:ext uri="{FF2B5EF4-FFF2-40B4-BE49-F238E27FC236}">
                  <a16:creationId xmlns:a16="http://schemas.microsoft.com/office/drawing/2014/main" id="{B023D3CA-3716-8C4F-83C0-C3727A11F108}"/>
                </a:ext>
              </a:extLst>
            </p:cNvPr>
            <p:cNvSpPr txBox="1"/>
            <p:nvPr/>
          </p:nvSpPr>
          <p:spPr>
            <a:xfrm>
              <a:off x="14318811" y="11081956"/>
              <a:ext cx="4006786" cy="2954655"/>
            </a:xfrm>
            <a:prstGeom prst="rect">
              <a:avLst/>
            </a:prstGeom>
            <a:noFill/>
          </p:spPr>
          <p:txBody>
            <a:bodyPr wrap="square" rtlCol="0">
              <a:spAutoFit/>
            </a:bodyPr>
            <a:lstStyle/>
            <a:p>
              <a:pPr algn="ctr"/>
              <a:r>
                <a:rPr lang="fr-FR" sz="2800" u="sng" kern="1400">
                  <a:solidFill>
                    <a:srgbClr val="000000"/>
                  </a:solidFill>
                  <a:latin typeface="+mn-lt"/>
                </a:rPr>
                <a:t>Biscuit moelleux (pour 100g) </a:t>
              </a:r>
              <a:r>
                <a:rPr lang="fr-FR" sz="2800" kern="1400">
                  <a:solidFill>
                    <a:srgbClr val="000000"/>
                  </a:solidFill>
                  <a:latin typeface="+mn-lt"/>
                </a:rPr>
                <a:t>:</a:t>
              </a:r>
            </a:p>
            <a:p>
              <a:r>
                <a:rPr lang="fr-FR" sz="2800" kern="1400">
                  <a:solidFill>
                    <a:srgbClr val="000000"/>
                  </a:solidFill>
                  <a:latin typeface="+mn-lt"/>
                </a:rPr>
                <a:t>33g de purée de Mogettes</a:t>
              </a:r>
              <a:br>
                <a:rPr lang="fr-FR" sz="2800" kern="1400">
                  <a:solidFill>
                    <a:srgbClr val="000000"/>
                  </a:solidFill>
                  <a:latin typeface="+mn-lt"/>
                </a:rPr>
              </a:br>
              <a:r>
                <a:rPr lang="fr-FR" sz="2800" kern="1400">
                  <a:solidFill>
                    <a:srgbClr val="000000"/>
                  </a:solidFill>
                  <a:latin typeface="+mn-lt"/>
                </a:rPr>
                <a:t>22g de sucre blanc</a:t>
              </a:r>
              <a:br>
                <a:rPr lang="fr-FR" sz="2800" kern="1400">
                  <a:solidFill>
                    <a:srgbClr val="000000"/>
                  </a:solidFill>
                  <a:latin typeface="+mn-lt"/>
                </a:rPr>
              </a:br>
              <a:r>
                <a:rPr lang="fr-FR" sz="2800" kern="1400">
                  <a:solidFill>
                    <a:srgbClr val="000000"/>
                  </a:solidFill>
                  <a:latin typeface="+mn-lt"/>
                </a:rPr>
                <a:t>28g de blancs d’œufs </a:t>
              </a:r>
              <a:br>
                <a:rPr lang="fr-FR" sz="2800" kern="1400">
                  <a:solidFill>
                    <a:srgbClr val="000000"/>
                  </a:solidFill>
                  <a:latin typeface="+mn-lt"/>
                </a:rPr>
              </a:br>
              <a:r>
                <a:rPr lang="fr-FR" sz="2800" kern="1400">
                  <a:solidFill>
                    <a:srgbClr val="000000"/>
                  </a:solidFill>
                  <a:latin typeface="+mn-lt"/>
                </a:rPr>
                <a:t>16g de jaune d’œufs</a:t>
              </a:r>
            </a:p>
            <a:p>
              <a:endParaRPr lang="fr-FR"/>
            </a:p>
          </p:txBody>
        </p:sp>
        <p:sp>
          <p:nvSpPr>
            <p:cNvPr id="38" name="ZoneTexte 37">
              <a:extLst>
                <a:ext uri="{FF2B5EF4-FFF2-40B4-BE49-F238E27FC236}">
                  <a16:creationId xmlns:a16="http://schemas.microsoft.com/office/drawing/2014/main" id="{9B5242CC-5568-E746-B328-039C8EBC5306}"/>
                </a:ext>
              </a:extLst>
            </p:cNvPr>
            <p:cNvSpPr txBox="1"/>
            <p:nvPr/>
          </p:nvSpPr>
          <p:spPr>
            <a:xfrm>
              <a:off x="24950438" y="12720428"/>
              <a:ext cx="4006786" cy="2954655"/>
            </a:xfrm>
            <a:prstGeom prst="rect">
              <a:avLst/>
            </a:prstGeom>
            <a:noFill/>
          </p:spPr>
          <p:txBody>
            <a:bodyPr wrap="square" rtlCol="0">
              <a:spAutoFit/>
            </a:bodyPr>
            <a:lstStyle/>
            <a:p>
              <a:pPr algn="ctr"/>
              <a:r>
                <a:rPr lang="fr-FR" sz="2800" u="sng" kern="1400">
                  <a:solidFill>
                    <a:srgbClr val="000000"/>
                  </a:solidFill>
                  <a:latin typeface="+mn-lt"/>
                </a:rPr>
                <a:t>Fourrage (pour 100g)</a:t>
              </a:r>
              <a:r>
                <a:rPr lang="fr-FR" sz="2800" kern="1400">
                  <a:solidFill>
                    <a:srgbClr val="000000"/>
                  </a:solidFill>
                  <a:latin typeface="+mn-lt"/>
                </a:rPr>
                <a:t> : </a:t>
              </a:r>
            </a:p>
            <a:p>
              <a:r>
                <a:rPr lang="fr-FR" sz="2800" kern="1400">
                  <a:solidFill>
                    <a:srgbClr val="000000"/>
                  </a:solidFill>
                  <a:latin typeface="+mn-lt"/>
                </a:rPr>
                <a:t>50g de purée de Mogettes</a:t>
              </a:r>
              <a:br>
                <a:rPr lang="fr-FR" sz="2800" kern="1400">
                  <a:solidFill>
                    <a:srgbClr val="000000"/>
                  </a:solidFill>
                  <a:latin typeface="+mn-lt"/>
                </a:rPr>
              </a:br>
              <a:r>
                <a:rPr lang="fr-FR" sz="2800" kern="1400">
                  <a:solidFill>
                    <a:srgbClr val="000000"/>
                  </a:solidFill>
                  <a:latin typeface="+mn-lt"/>
                </a:rPr>
                <a:t>25g de chocolat noir (53% de cacao) </a:t>
              </a:r>
              <a:br>
                <a:rPr lang="fr-FR" sz="2800" kern="1400">
                  <a:solidFill>
                    <a:srgbClr val="000000"/>
                  </a:solidFill>
                  <a:latin typeface="+mn-lt"/>
                </a:rPr>
              </a:br>
              <a:r>
                <a:rPr lang="fr-FR" sz="2800" kern="1400">
                  <a:solidFill>
                    <a:srgbClr val="000000"/>
                  </a:solidFill>
                  <a:latin typeface="+mn-lt"/>
                </a:rPr>
                <a:t>25g d’</a:t>
              </a:r>
              <a:r>
                <a:rPr lang="fr-FR" sz="2800" kern="1400" err="1">
                  <a:solidFill>
                    <a:srgbClr val="000000"/>
                  </a:solidFill>
                  <a:latin typeface="+mn-lt"/>
                </a:rPr>
                <a:t>Aquafaba</a:t>
              </a:r>
              <a:r>
                <a:rPr lang="fr-FR" sz="2800" kern="1400">
                  <a:solidFill>
                    <a:srgbClr val="000000"/>
                  </a:solidFill>
                  <a:latin typeface="+mn-lt"/>
                </a:rPr>
                <a:t> de Mogettes</a:t>
              </a:r>
            </a:p>
            <a:p>
              <a:endParaRPr lang="fr-FR"/>
            </a:p>
          </p:txBody>
        </p:sp>
        <p:pic>
          <p:nvPicPr>
            <p:cNvPr id="40" name="Picture 8" descr="Ephémérides2014 | Ecole SingelijnEcole Singelijn">
              <a:extLst>
                <a:ext uri="{FF2B5EF4-FFF2-40B4-BE49-F238E27FC236}">
                  <a16:creationId xmlns:a16="http://schemas.microsoft.com/office/drawing/2014/main" id="{02A7C796-352C-B84D-BE52-20BD6BA68F7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8698435">
              <a:off x="16144115" y="13156973"/>
              <a:ext cx="2799248" cy="27992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Ephémérides2014 | Ecole SingelijnEcole Singelijn">
              <a:extLst>
                <a:ext uri="{FF2B5EF4-FFF2-40B4-BE49-F238E27FC236}">
                  <a16:creationId xmlns:a16="http://schemas.microsoft.com/office/drawing/2014/main" id="{95C39B56-1880-1E42-A0B4-EECD4DFE3D2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8061791">
              <a:off x="22245914" y="11353039"/>
              <a:ext cx="2871310" cy="287131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ZoneTexte 41">
            <a:extLst>
              <a:ext uri="{FF2B5EF4-FFF2-40B4-BE49-F238E27FC236}">
                <a16:creationId xmlns:a16="http://schemas.microsoft.com/office/drawing/2014/main" id="{2460D9F1-CCC3-A44E-94AE-CDAEE225B1A9}"/>
              </a:ext>
            </a:extLst>
          </p:cNvPr>
          <p:cNvSpPr txBox="1"/>
          <p:nvPr/>
        </p:nvSpPr>
        <p:spPr>
          <a:xfrm>
            <a:off x="14176031" y="15339005"/>
            <a:ext cx="15422880" cy="845616"/>
          </a:xfrm>
          <a:prstGeom prst="rect">
            <a:avLst/>
          </a:prstGeom>
          <a:noFill/>
        </p:spPr>
        <p:txBody>
          <a:bodyPr wrap="square" lIns="91440" tIns="45720" rIns="91440" bIns="45720" anchor="t">
            <a:spAutoFit/>
          </a:bodyPr>
          <a:lstStyle/>
          <a:p>
            <a:pPr algn="just">
              <a:lnSpc>
                <a:spcPct val="119000"/>
              </a:lnSpc>
              <a:spcBef>
                <a:spcPts val="0"/>
              </a:spcBef>
              <a:spcAft>
                <a:spcPts val="0"/>
              </a:spcAft>
            </a:pPr>
            <a:r>
              <a:rPr lang="fr-FR" sz="4400" b="1" kern="1400">
                <a:solidFill>
                  <a:srgbClr val="00B0F0"/>
                </a:solidFill>
                <a:latin typeface="+mn-lt"/>
              </a:rPr>
              <a:t>B4) Mise</a:t>
            </a:r>
            <a:r>
              <a:rPr lang="fr-FR" sz="4400" b="1" kern="1400">
                <a:ln>
                  <a:noFill/>
                </a:ln>
                <a:solidFill>
                  <a:srgbClr val="00B0F0"/>
                </a:solidFill>
                <a:effectLst/>
                <a:latin typeface="+mn-lt"/>
              </a:rPr>
              <a:t> en place d’un plan d’expériences</a:t>
            </a:r>
          </a:p>
        </p:txBody>
      </p:sp>
      <p:grpSp>
        <p:nvGrpSpPr>
          <p:cNvPr id="14" name="Groupe 13">
            <a:extLst>
              <a:ext uri="{FF2B5EF4-FFF2-40B4-BE49-F238E27FC236}">
                <a16:creationId xmlns:a16="http://schemas.microsoft.com/office/drawing/2014/main" id="{45AB07E4-2359-480C-8373-7947A097F6B4}"/>
              </a:ext>
            </a:extLst>
          </p:cNvPr>
          <p:cNvGrpSpPr/>
          <p:nvPr/>
        </p:nvGrpSpPr>
        <p:grpSpPr>
          <a:xfrm>
            <a:off x="14258600" y="17202111"/>
            <a:ext cx="7264294" cy="6099505"/>
            <a:chOff x="14032051" y="18364472"/>
            <a:chExt cx="7496238" cy="6099505"/>
          </a:xfrm>
        </p:grpSpPr>
        <p:sp>
          <p:nvSpPr>
            <p:cNvPr id="32" name="ZoneTexte 31">
              <a:extLst>
                <a:ext uri="{FF2B5EF4-FFF2-40B4-BE49-F238E27FC236}">
                  <a16:creationId xmlns:a16="http://schemas.microsoft.com/office/drawing/2014/main" id="{F5DB64BF-EE2C-4FFF-A3DC-5F5BCAED6B3E}"/>
                </a:ext>
              </a:extLst>
            </p:cNvPr>
            <p:cNvSpPr txBox="1"/>
            <p:nvPr/>
          </p:nvSpPr>
          <p:spPr>
            <a:xfrm>
              <a:off x="14032051" y="23263648"/>
              <a:ext cx="7496237" cy="1200329"/>
            </a:xfrm>
            <a:prstGeom prst="rect">
              <a:avLst/>
            </a:prstGeom>
            <a:noFill/>
          </p:spPr>
          <p:txBody>
            <a:bodyPr wrap="square" lIns="91440" tIns="45720" rIns="91440" bIns="45720" anchor="t">
              <a:spAutoFit/>
            </a:bodyPr>
            <a:lstStyle/>
            <a:p>
              <a:pPr algn="ctr">
                <a:spcBef>
                  <a:spcPts val="0"/>
                </a:spcBef>
                <a:spcAft>
                  <a:spcPts val="0"/>
                </a:spcAft>
              </a:pPr>
              <a:r>
                <a:rPr lang="fr-FR" sz="2400" kern="1400">
                  <a:latin typeface="+mn-lt"/>
                </a:rPr>
                <a:t>Figure 3 : Graphique du plan composite pour le couple temps/température </a:t>
              </a:r>
            </a:p>
            <a:p>
              <a:pPr algn="ctr">
                <a:spcBef>
                  <a:spcPts val="0"/>
                </a:spcBef>
                <a:spcAft>
                  <a:spcPts val="0"/>
                </a:spcAft>
              </a:pPr>
              <a:r>
                <a:rPr lang="fr-FR" sz="2400" kern="1400">
                  <a:latin typeface="+mn-lt"/>
                </a:rPr>
                <a:t>(traité avec </a:t>
              </a:r>
              <a:r>
                <a:rPr lang="fr-FR" sz="2400" kern="1400" err="1">
                  <a:latin typeface="+mn-lt"/>
                </a:rPr>
                <a:t>StatGraphix</a:t>
              </a:r>
              <a:r>
                <a:rPr lang="fr-FR" sz="2400" kern="1400">
                  <a:latin typeface="+mn-lt"/>
                </a:rPr>
                <a:t>)</a:t>
              </a:r>
              <a:endParaRPr lang="fr-FR" sz="2400" kern="1400">
                <a:ln>
                  <a:noFill/>
                </a:ln>
                <a:effectLst/>
                <a:latin typeface="+mn-lt"/>
              </a:endParaRPr>
            </a:p>
          </p:txBody>
        </p:sp>
        <p:pic>
          <p:nvPicPr>
            <p:cNvPr id="43" name="Image 42">
              <a:extLst>
                <a:ext uri="{FF2B5EF4-FFF2-40B4-BE49-F238E27FC236}">
                  <a16:creationId xmlns:a16="http://schemas.microsoft.com/office/drawing/2014/main" id="{50ABEDE7-78A3-414C-A624-D7D79CEB7E68}"/>
                </a:ext>
              </a:extLst>
            </p:cNvPr>
            <p:cNvPicPr/>
            <p:nvPr/>
          </p:nvPicPr>
          <p:blipFill>
            <a:blip r:embed="rId34">
              <a:extLst>
                <a:ext uri="{28A0092B-C50C-407E-A947-70E740481C1C}">
                  <a14:useLocalDpi xmlns:a14="http://schemas.microsoft.com/office/drawing/2010/main" val="0"/>
                </a:ext>
              </a:extLst>
            </a:blip>
            <a:stretch>
              <a:fillRect/>
            </a:stretch>
          </p:blipFill>
          <p:spPr>
            <a:xfrm>
              <a:off x="14032053" y="18364472"/>
              <a:ext cx="7496236" cy="4725333"/>
            </a:xfrm>
            <a:prstGeom prst="rect">
              <a:avLst/>
            </a:prstGeom>
            <a:ln>
              <a:solidFill>
                <a:schemeClr val="tx1"/>
              </a:solidFill>
            </a:ln>
          </p:spPr>
        </p:pic>
      </p:grpSp>
      <p:grpSp>
        <p:nvGrpSpPr>
          <p:cNvPr id="15" name="Groupe 14">
            <a:extLst>
              <a:ext uri="{FF2B5EF4-FFF2-40B4-BE49-F238E27FC236}">
                <a16:creationId xmlns:a16="http://schemas.microsoft.com/office/drawing/2014/main" id="{92B2942D-134B-4560-80A5-37247C4F77AF}"/>
              </a:ext>
            </a:extLst>
          </p:cNvPr>
          <p:cNvGrpSpPr/>
          <p:nvPr/>
        </p:nvGrpSpPr>
        <p:grpSpPr>
          <a:xfrm>
            <a:off x="21742673" y="17196175"/>
            <a:ext cx="7296149" cy="6088845"/>
            <a:chOff x="22415970" y="18380564"/>
            <a:chExt cx="7355132" cy="6088845"/>
          </a:xfrm>
        </p:grpSpPr>
        <p:pic>
          <p:nvPicPr>
            <p:cNvPr id="16" name="Image 15">
              <a:extLst>
                <a:ext uri="{FF2B5EF4-FFF2-40B4-BE49-F238E27FC236}">
                  <a16:creationId xmlns:a16="http://schemas.microsoft.com/office/drawing/2014/main" id="{52D91ECB-4D0D-664D-A201-AF70556E53DE}"/>
                </a:ext>
              </a:extLst>
            </p:cNvPr>
            <p:cNvPicPr>
              <a:picLocks noChangeAspect="1"/>
            </p:cNvPicPr>
            <p:nvPr/>
          </p:nvPicPr>
          <p:blipFill>
            <a:blip r:embed="rId35"/>
            <a:stretch>
              <a:fillRect/>
            </a:stretch>
          </p:blipFill>
          <p:spPr>
            <a:xfrm>
              <a:off x="22415970" y="18380564"/>
              <a:ext cx="7355132" cy="4753412"/>
            </a:xfrm>
            <a:prstGeom prst="rect">
              <a:avLst/>
            </a:prstGeom>
            <a:ln>
              <a:solidFill>
                <a:schemeClr val="tx1"/>
              </a:solidFill>
            </a:ln>
          </p:spPr>
        </p:pic>
        <p:sp>
          <p:nvSpPr>
            <p:cNvPr id="46" name="ZoneTexte 45">
              <a:extLst>
                <a:ext uri="{FF2B5EF4-FFF2-40B4-BE49-F238E27FC236}">
                  <a16:creationId xmlns:a16="http://schemas.microsoft.com/office/drawing/2014/main" id="{DBD78063-C6AB-B44C-836B-0FFF0ACDAC87}"/>
                </a:ext>
              </a:extLst>
            </p:cNvPr>
            <p:cNvSpPr txBox="1"/>
            <p:nvPr/>
          </p:nvSpPr>
          <p:spPr>
            <a:xfrm>
              <a:off x="22415971" y="23269080"/>
              <a:ext cx="7332361" cy="1200329"/>
            </a:xfrm>
            <a:prstGeom prst="rect">
              <a:avLst/>
            </a:prstGeom>
            <a:noFill/>
          </p:spPr>
          <p:txBody>
            <a:bodyPr wrap="square" lIns="91440" tIns="45720" rIns="91440" bIns="45720" anchor="t">
              <a:spAutoFit/>
            </a:bodyPr>
            <a:lstStyle/>
            <a:p>
              <a:pPr algn="ctr">
                <a:spcBef>
                  <a:spcPts val="0"/>
                </a:spcBef>
                <a:spcAft>
                  <a:spcPts val="0"/>
                </a:spcAft>
              </a:pPr>
              <a:r>
                <a:rPr lang="fr-FR" sz="2400" kern="1400">
                  <a:latin typeface="+mn-lt"/>
                </a:rPr>
                <a:t>Figure 4 : Résultats du plan composite pour le couple temps/température pour une </a:t>
              </a:r>
              <a:r>
                <a:rPr lang="fr-FR" sz="2400" b="1" kern="1400">
                  <a:latin typeface="+mn-lt"/>
                </a:rPr>
                <a:t>épaisseur</a:t>
              </a:r>
              <a:r>
                <a:rPr lang="fr-FR" sz="2400" kern="1400">
                  <a:latin typeface="+mn-lt"/>
                </a:rPr>
                <a:t> souhaitée </a:t>
              </a:r>
            </a:p>
            <a:p>
              <a:pPr algn="ctr">
                <a:spcBef>
                  <a:spcPts val="0"/>
                </a:spcBef>
                <a:spcAft>
                  <a:spcPts val="0"/>
                </a:spcAft>
              </a:pPr>
              <a:r>
                <a:rPr lang="fr-FR" sz="2400" kern="1400">
                  <a:latin typeface="+mn-lt"/>
                </a:rPr>
                <a:t>de 11,6 mm (traité avec </a:t>
              </a:r>
              <a:r>
                <a:rPr lang="fr-FR" sz="2400" kern="1400" err="1">
                  <a:latin typeface="+mn-lt"/>
                </a:rPr>
                <a:t>StatGraphix</a:t>
              </a:r>
              <a:r>
                <a:rPr lang="fr-FR" sz="2400" kern="1400">
                  <a:latin typeface="+mn-lt"/>
                </a:rPr>
                <a:t>).</a:t>
              </a:r>
              <a:endParaRPr lang="fr-FR" sz="2400" kern="1400">
                <a:ln>
                  <a:noFill/>
                </a:ln>
                <a:effectLst/>
                <a:latin typeface="+mn-lt"/>
              </a:endParaRPr>
            </a:p>
          </p:txBody>
        </p:sp>
      </p:grpSp>
      <p:sp>
        <p:nvSpPr>
          <p:cNvPr id="47" name="ZoneTexte 46">
            <a:extLst>
              <a:ext uri="{FF2B5EF4-FFF2-40B4-BE49-F238E27FC236}">
                <a16:creationId xmlns:a16="http://schemas.microsoft.com/office/drawing/2014/main" id="{33E4009D-50E6-7748-83BA-6A6D443F1973}"/>
              </a:ext>
            </a:extLst>
          </p:cNvPr>
          <p:cNvSpPr txBox="1"/>
          <p:nvPr/>
        </p:nvSpPr>
        <p:spPr>
          <a:xfrm>
            <a:off x="14219360" y="23904485"/>
            <a:ext cx="15422880" cy="845616"/>
          </a:xfrm>
          <a:prstGeom prst="rect">
            <a:avLst/>
          </a:prstGeom>
          <a:noFill/>
        </p:spPr>
        <p:txBody>
          <a:bodyPr wrap="square" lIns="91440" tIns="45720" rIns="91440" bIns="45720" anchor="t">
            <a:spAutoFit/>
          </a:bodyPr>
          <a:lstStyle/>
          <a:p>
            <a:pPr algn="just">
              <a:lnSpc>
                <a:spcPct val="119000"/>
              </a:lnSpc>
              <a:spcBef>
                <a:spcPts val="0"/>
              </a:spcBef>
              <a:spcAft>
                <a:spcPts val="0"/>
              </a:spcAft>
            </a:pPr>
            <a:r>
              <a:rPr lang="fr-FR" sz="4400" b="1" kern="1400">
                <a:solidFill>
                  <a:srgbClr val="00B0F0"/>
                </a:solidFill>
                <a:latin typeface="+mn-lt"/>
              </a:rPr>
              <a:t>B5) Sélection des recettes par analyse sensorielle </a:t>
            </a:r>
            <a:endParaRPr lang="fr-FR" sz="4400" b="1" kern="1400">
              <a:ln>
                <a:noFill/>
              </a:ln>
              <a:solidFill>
                <a:srgbClr val="00B0F0"/>
              </a:solidFill>
              <a:effectLst/>
              <a:latin typeface="+mn-lt"/>
            </a:endParaRPr>
          </a:p>
        </p:txBody>
      </p:sp>
      <p:graphicFrame>
        <p:nvGraphicFramePr>
          <p:cNvPr id="48" name="Tableau 47">
            <a:extLst>
              <a:ext uri="{FF2B5EF4-FFF2-40B4-BE49-F238E27FC236}">
                <a16:creationId xmlns:a16="http://schemas.microsoft.com/office/drawing/2014/main" id="{4E230F6D-E218-CF49-B03E-93AF622405F3}"/>
              </a:ext>
            </a:extLst>
          </p:cNvPr>
          <p:cNvGraphicFramePr>
            <a:graphicFrameLocks noGrp="1"/>
          </p:cNvGraphicFramePr>
          <p:nvPr>
            <p:extLst>
              <p:ext uri="{D42A27DB-BD31-4B8C-83A1-F6EECF244321}">
                <p14:modId xmlns:p14="http://schemas.microsoft.com/office/powerpoint/2010/main" val="1040936312"/>
              </p:ext>
            </p:extLst>
          </p:nvPr>
        </p:nvGraphicFramePr>
        <p:xfrm>
          <a:off x="14176031" y="25948417"/>
          <a:ext cx="6831921" cy="2173339"/>
        </p:xfrm>
        <a:graphic>
          <a:graphicData uri="http://schemas.openxmlformats.org/drawingml/2006/table">
            <a:tbl>
              <a:tblPr firstRow="1" bandRow="1">
                <a:tableStyleId>{10A1B5D5-9B99-4C35-A422-299274C87663}</a:tableStyleId>
              </a:tblPr>
              <a:tblGrid>
                <a:gridCol w="3292894">
                  <a:extLst>
                    <a:ext uri="{9D8B030D-6E8A-4147-A177-3AD203B41FA5}">
                      <a16:colId xmlns:a16="http://schemas.microsoft.com/office/drawing/2014/main" val="2579785796"/>
                    </a:ext>
                  </a:extLst>
                </a:gridCol>
                <a:gridCol w="1991828">
                  <a:extLst>
                    <a:ext uri="{9D8B030D-6E8A-4147-A177-3AD203B41FA5}">
                      <a16:colId xmlns:a16="http://schemas.microsoft.com/office/drawing/2014/main" val="1760903150"/>
                    </a:ext>
                  </a:extLst>
                </a:gridCol>
                <a:gridCol w="1547199">
                  <a:extLst>
                    <a:ext uri="{9D8B030D-6E8A-4147-A177-3AD203B41FA5}">
                      <a16:colId xmlns:a16="http://schemas.microsoft.com/office/drawing/2014/main" val="3996738514"/>
                    </a:ext>
                  </a:extLst>
                </a:gridCol>
              </a:tblGrid>
              <a:tr h="362223">
                <a:tc>
                  <a:txBody>
                    <a:bodyPr/>
                    <a:lstStyle/>
                    <a:p>
                      <a:pPr marL="0" algn="ctr" rtl="0" latinLnBrk="0">
                        <a:spcBef>
                          <a:spcPts val="0"/>
                        </a:spcBef>
                        <a:spcAft>
                          <a:spcPts val="0"/>
                        </a:spcAft>
                      </a:pPr>
                      <a:r>
                        <a:rPr lang="fr-FR" sz="2000" kern="1200">
                          <a:effectLst/>
                        </a:rPr>
                        <a:t>​Ingrédient (g/100g)</a:t>
                      </a:r>
                      <a:endParaRPr lang="fr-FR" sz="2000">
                        <a:effectLst/>
                      </a:endParaRPr>
                    </a:p>
                  </a:txBody>
                  <a:tcPr marL="0" marR="0" marT="0" marB="0" anchor="ctr"/>
                </a:tc>
                <a:tc>
                  <a:txBody>
                    <a:bodyPr/>
                    <a:lstStyle/>
                    <a:p>
                      <a:pPr marL="0" algn="ctr" rtl="0" fontAlgn="base" latinLnBrk="0">
                        <a:spcBef>
                          <a:spcPts val="0"/>
                        </a:spcBef>
                        <a:spcAft>
                          <a:spcPts val="0"/>
                        </a:spcAft>
                      </a:pPr>
                      <a:r>
                        <a:rPr lang="fr-FR" sz="2000" kern="1200">
                          <a:effectLst/>
                        </a:rPr>
                        <a:t>Essai2 crème​</a:t>
                      </a:r>
                      <a:endParaRPr lang="fr-FR" sz="2000">
                        <a:effectLst/>
                      </a:endParaRPr>
                    </a:p>
                  </a:txBody>
                  <a:tcPr marL="0" marR="0" marT="0" marB="0" anchor="ctr"/>
                </a:tc>
                <a:tc>
                  <a:txBody>
                    <a:bodyPr/>
                    <a:lstStyle/>
                    <a:p>
                      <a:pPr marL="0" algn="ctr" rtl="0" fontAlgn="base" latinLnBrk="0">
                        <a:spcBef>
                          <a:spcPts val="0"/>
                        </a:spcBef>
                        <a:spcAft>
                          <a:spcPts val="0"/>
                        </a:spcAft>
                      </a:pPr>
                      <a:r>
                        <a:rPr lang="fr-FR" sz="2000" kern="1200">
                          <a:effectLst/>
                        </a:rPr>
                        <a:t>Essai3 jus​</a:t>
                      </a:r>
                      <a:endParaRPr lang="fr-FR" sz="2000">
                        <a:effectLst/>
                      </a:endParaRPr>
                    </a:p>
                  </a:txBody>
                  <a:tcPr marL="0" marR="0" marT="0" marB="0" anchor="ctr"/>
                </a:tc>
                <a:extLst>
                  <a:ext uri="{0D108BD9-81ED-4DB2-BD59-A6C34878D82A}">
                    <a16:rowId xmlns:a16="http://schemas.microsoft.com/office/drawing/2014/main" val="1376304744"/>
                  </a:ext>
                </a:extLst>
              </a:tr>
              <a:tr h="452779">
                <a:tc>
                  <a:txBody>
                    <a:bodyPr/>
                    <a:lstStyle/>
                    <a:p>
                      <a:pPr marL="0" algn="ctr" rtl="0" eaLnBrk="1" fontAlgn="base" latinLnBrk="0" hangingPunct="1">
                        <a:spcBef>
                          <a:spcPts val="0"/>
                        </a:spcBef>
                        <a:spcAft>
                          <a:spcPts val="0"/>
                        </a:spcAft>
                      </a:pPr>
                      <a:r>
                        <a:rPr lang="fr-FR" sz="2000">
                          <a:effectLst/>
                        </a:rPr>
                        <a:t>Chocolat noir (53%)</a:t>
                      </a:r>
                    </a:p>
                  </a:txBody>
                  <a:tcPr marL="0" marR="0" marT="0" marB="0" anchor="ctr"/>
                </a:tc>
                <a:tc>
                  <a:txBody>
                    <a:bodyPr/>
                    <a:lstStyle/>
                    <a:p>
                      <a:pPr marL="0" algn="ctr" rtl="0" eaLnBrk="1" fontAlgn="base" latinLnBrk="0" hangingPunct="1">
                        <a:spcBef>
                          <a:spcPts val="0"/>
                        </a:spcBef>
                        <a:spcAft>
                          <a:spcPts val="0"/>
                        </a:spcAft>
                      </a:pPr>
                      <a:r>
                        <a:rPr lang="fr-FR" sz="2000">
                          <a:effectLst/>
                        </a:rPr>
                        <a:t>45​</a:t>
                      </a:r>
                    </a:p>
                  </a:txBody>
                  <a:tcPr marL="0" marR="0" marT="0" marB="0" anchor="ctr"/>
                </a:tc>
                <a:tc>
                  <a:txBody>
                    <a:bodyPr/>
                    <a:lstStyle/>
                    <a:p>
                      <a:pPr marL="0" algn="ctr" rtl="0" eaLnBrk="1" fontAlgn="base" latinLnBrk="0" hangingPunct="1">
                        <a:spcBef>
                          <a:spcPts val="0"/>
                        </a:spcBef>
                        <a:spcAft>
                          <a:spcPts val="0"/>
                        </a:spcAft>
                      </a:pPr>
                      <a:r>
                        <a:rPr lang="fr-FR" sz="2000">
                          <a:effectLst/>
                        </a:rPr>
                        <a:t>25​</a:t>
                      </a:r>
                    </a:p>
                  </a:txBody>
                  <a:tcPr marL="0" marR="0" marT="0" marB="0" anchor="ctr"/>
                </a:tc>
                <a:extLst>
                  <a:ext uri="{0D108BD9-81ED-4DB2-BD59-A6C34878D82A}">
                    <a16:rowId xmlns:a16="http://schemas.microsoft.com/office/drawing/2014/main" val="765361264"/>
                  </a:ext>
                </a:extLst>
              </a:tr>
              <a:tr h="452779">
                <a:tc>
                  <a:txBody>
                    <a:bodyPr/>
                    <a:lstStyle/>
                    <a:p>
                      <a:pPr marL="0" algn="ctr" rtl="0" eaLnBrk="1" fontAlgn="base" latinLnBrk="0" hangingPunct="1">
                        <a:spcBef>
                          <a:spcPts val="0"/>
                        </a:spcBef>
                        <a:spcAft>
                          <a:spcPts val="0"/>
                        </a:spcAft>
                      </a:pPr>
                      <a:r>
                        <a:rPr lang="fr-FR" sz="2000">
                          <a:effectLst/>
                        </a:rPr>
                        <a:t>Crème Fraiche (30%MG)​</a:t>
                      </a:r>
                    </a:p>
                  </a:txBody>
                  <a:tcPr marL="0" marR="0" marT="0" marB="0" anchor="ctr"/>
                </a:tc>
                <a:tc>
                  <a:txBody>
                    <a:bodyPr/>
                    <a:lstStyle/>
                    <a:p>
                      <a:pPr marL="0" algn="ctr" rtl="0" eaLnBrk="1" fontAlgn="base" latinLnBrk="0" hangingPunct="1">
                        <a:spcBef>
                          <a:spcPts val="0"/>
                        </a:spcBef>
                        <a:spcAft>
                          <a:spcPts val="0"/>
                        </a:spcAft>
                      </a:pPr>
                      <a:r>
                        <a:rPr lang="fr-FR" sz="2000">
                          <a:effectLst/>
                        </a:rPr>
                        <a:t>15​</a:t>
                      </a:r>
                    </a:p>
                  </a:txBody>
                  <a:tcPr marL="0" marR="0" marT="0" marB="0" anchor="ctr"/>
                </a:tc>
                <a:tc>
                  <a:txBody>
                    <a:bodyPr/>
                    <a:lstStyle/>
                    <a:p>
                      <a:pPr marL="0" algn="ctr" rtl="0" eaLnBrk="1" fontAlgn="base" latinLnBrk="0" hangingPunct="1">
                        <a:spcBef>
                          <a:spcPts val="0"/>
                        </a:spcBef>
                        <a:spcAft>
                          <a:spcPts val="0"/>
                        </a:spcAft>
                      </a:pPr>
                      <a:r>
                        <a:rPr lang="fr-FR" sz="2000">
                          <a:effectLst/>
                        </a:rPr>
                        <a:t>-​</a:t>
                      </a:r>
                    </a:p>
                  </a:txBody>
                  <a:tcPr marL="0" marR="0" marT="0" marB="0" anchor="ctr"/>
                </a:tc>
                <a:extLst>
                  <a:ext uri="{0D108BD9-81ED-4DB2-BD59-A6C34878D82A}">
                    <a16:rowId xmlns:a16="http://schemas.microsoft.com/office/drawing/2014/main" val="113185545"/>
                  </a:ext>
                </a:extLst>
              </a:tr>
              <a:tr h="452779">
                <a:tc>
                  <a:txBody>
                    <a:bodyPr/>
                    <a:lstStyle/>
                    <a:p>
                      <a:pPr marL="0" algn="ctr" rtl="0" eaLnBrk="1" fontAlgn="base" latinLnBrk="0" hangingPunct="1">
                        <a:spcBef>
                          <a:spcPts val="0"/>
                        </a:spcBef>
                        <a:spcAft>
                          <a:spcPts val="0"/>
                        </a:spcAft>
                      </a:pPr>
                      <a:r>
                        <a:rPr lang="fr-FR" sz="2000">
                          <a:effectLst/>
                        </a:rPr>
                        <a:t>Purée de Mogettes</a:t>
                      </a:r>
                    </a:p>
                  </a:txBody>
                  <a:tcPr marL="0" marR="0" marT="0" marB="0" anchor="ctr"/>
                </a:tc>
                <a:tc>
                  <a:txBody>
                    <a:bodyPr/>
                    <a:lstStyle/>
                    <a:p>
                      <a:pPr marL="0" algn="ctr" rtl="0" eaLnBrk="1" fontAlgn="base" latinLnBrk="0" hangingPunct="1">
                        <a:spcBef>
                          <a:spcPts val="0"/>
                        </a:spcBef>
                        <a:spcAft>
                          <a:spcPts val="0"/>
                        </a:spcAft>
                      </a:pPr>
                      <a:r>
                        <a:rPr lang="fr-FR" sz="2000">
                          <a:effectLst/>
                        </a:rPr>
                        <a:t>60​</a:t>
                      </a:r>
                    </a:p>
                  </a:txBody>
                  <a:tcPr marL="0" marR="0" marT="0" marB="0" anchor="ctr"/>
                </a:tc>
                <a:tc>
                  <a:txBody>
                    <a:bodyPr/>
                    <a:lstStyle/>
                    <a:p>
                      <a:pPr marL="0" algn="ctr" rtl="0" eaLnBrk="1" fontAlgn="base" latinLnBrk="0" hangingPunct="1">
                        <a:spcBef>
                          <a:spcPts val="0"/>
                        </a:spcBef>
                        <a:spcAft>
                          <a:spcPts val="0"/>
                        </a:spcAft>
                      </a:pPr>
                      <a:r>
                        <a:rPr lang="fr-FR" sz="2000">
                          <a:effectLst/>
                        </a:rPr>
                        <a:t>50​</a:t>
                      </a:r>
                    </a:p>
                  </a:txBody>
                  <a:tcPr marL="0" marR="0" marT="0" marB="0" anchor="ctr"/>
                </a:tc>
                <a:extLst>
                  <a:ext uri="{0D108BD9-81ED-4DB2-BD59-A6C34878D82A}">
                    <a16:rowId xmlns:a16="http://schemas.microsoft.com/office/drawing/2014/main" val="2769869864"/>
                  </a:ext>
                </a:extLst>
              </a:tr>
              <a:tr h="452779">
                <a:tc>
                  <a:txBody>
                    <a:bodyPr/>
                    <a:lstStyle/>
                    <a:p>
                      <a:pPr marL="0" algn="ctr" rtl="0" eaLnBrk="1" fontAlgn="base" latinLnBrk="0" hangingPunct="1">
                        <a:spcBef>
                          <a:spcPts val="0"/>
                        </a:spcBef>
                        <a:spcAft>
                          <a:spcPts val="0"/>
                        </a:spcAft>
                      </a:pPr>
                      <a:r>
                        <a:rPr lang="fr-FR" sz="2000" err="1">
                          <a:effectLst/>
                        </a:rPr>
                        <a:t>AquaFaba</a:t>
                      </a:r>
                      <a:r>
                        <a:rPr lang="fr-FR" sz="2000">
                          <a:effectLst/>
                        </a:rPr>
                        <a:t> Mogettes</a:t>
                      </a:r>
                    </a:p>
                  </a:txBody>
                  <a:tcPr marL="0" marR="0" marT="0" marB="0" anchor="ctr"/>
                </a:tc>
                <a:tc>
                  <a:txBody>
                    <a:bodyPr/>
                    <a:lstStyle/>
                    <a:p>
                      <a:pPr marL="0" algn="ctr" rtl="0" eaLnBrk="1" fontAlgn="base" latinLnBrk="0" hangingPunct="1">
                        <a:spcBef>
                          <a:spcPts val="0"/>
                        </a:spcBef>
                        <a:spcAft>
                          <a:spcPts val="0"/>
                        </a:spcAft>
                      </a:pPr>
                      <a:r>
                        <a:rPr lang="fr-FR" sz="2000">
                          <a:effectLst/>
                        </a:rPr>
                        <a:t>-​</a:t>
                      </a:r>
                    </a:p>
                  </a:txBody>
                  <a:tcPr marL="0" marR="0" marT="0" marB="0" anchor="ctr"/>
                </a:tc>
                <a:tc>
                  <a:txBody>
                    <a:bodyPr/>
                    <a:lstStyle/>
                    <a:p>
                      <a:pPr marL="0" algn="ctr" rtl="0" eaLnBrk="1" fontAlgn="base" latinLnBrk="0" hangingPunct="1">
                        <a:spcBef>
                          <a:spcPts val="0"/>
                        </a:spcBef>
                        <a:spcAft>
                          <a:spcPts val="0"/>
                        </a:spcAft>
                      </a:pPr>
                      <a:r>
                        <a:rPr lang="fr-FR" sz="2000">
                          <a:effectLst/>
                        </a:rPr>
                        <a:t>25​</a:t>
                      </a:r>
                    </a:p>
                  </a:txBody>
                  <a:tcPr marL="0" marR="0" marT="0" marB="0" anchor="ctr"/>
                </a:tc>
                <a:extLst>
                  <a:ext uri="{0D108BD9-81ED-4DB2-BD59-A6C34878D82A}">
                    <a16:rowId xmlns:a16="http://schemas.microsoft.com/office/drawing/2014/main" val="1850855516"/>
                  </a:ext>
                </a:extLst>
              </a:tr>
            </a:tbl>
          </a:graphicData>
        </a:graphic>
      </p:graphicFrame>
      <p:graphicFrame>
        <p:nvGraphicFramePr>
          <p:cNvPr id="49" name="Tableau 48">
            <a:extLst>
              <a:ext uri="{FF2B5EF4-FFF2-40B4-BE49-F238E27FC236}">
                <a16:creationId xmlns:a16="http://schemas.microsoft.com/office/drawing/2014/main" id="{81CB97E0-0D44-7649-B9E6-89CA3B77DA6A}"/>
              </a:ext>
            </a:extLst>
          </p:cNvPr>
          <p:cNvGraphicFramePr>
            <a:graphicFrameLocks noGrp="1"/>
          </p:cNvGraphicFramePr>
          <p:nvPr>
            <p:extLst>
              <p:ext uri="{D42A27DB-BD31-4B8C-83A1-F6EECF244321}">
                <p14:modId xmlns:p14="http://schemas.microsoft.com/office/powerpoint/2010/main" val="2915820196"/>
              </p:ext>
            </p:extLst>
          </p:nvPr>
        </p:nvGraphicFramePr>
        <p:xfrm>
          <a:off x="21429299" y="25948417"/>
          <a:ext cx="6831924" cy="2438400"/>
        </p:xfrm>
        <a:graphic>
          <a:graphicData uri="http://schemas.openxmlformats.org/drawingml/2006/table">
            <a:tbl>
              <a:tblPr firstRow="1" bandRow="1">
                <a:tableStyleId>{10A1B5D5-9B99-4C35-A422-299274C87663}</a:tableStyleId>
              </a:tblPr>
              <a:tblGrid>
                <a:gridCol w="3009732">
                  <a:extLst>
                    <a:ext uri="{9D8B030D-6E8A-4147-A177-3AD203B41FA5}">
                      <a16:colId xmlns:a16="http://schemas.microsoft.com/office/drawing/2014/main" val="1410971319"/>
                    </a:ext>
                  </a:extLst>
                </a:gridCol>
                <a:gridCol w="2064472">
                  <a:extLst>
                    <a:ext uri="{9D8B030D-6E8A-4147-A177-3AD203B41FA5}">
                      <a16:colId xmlns:a16="http://schemas.microsoft.com/office/drawing/2014/main" val="2397957588"/>
                    </a:ext>
                  </a:extLst>
                </a:gridCol>
                <a:gridCol w="1757720">
                  <a:extLst>
                    <a:ext uri="{9D8B030D-6E8A-4147-A177-3AD203B41FA5}">
                      <a16:colId xmlns:a16="http://schemas.microsoft.com/office/drawing/2014/main" val="165269623"/>
                    </a:ext>
                  </a:extLst>
                </a:gridCol>
              </a:tblGrid>
              <a:tr h="0">
                <a:tc>
                  <a:txBody>
                    <a:bodyPr/>
                    <a:lstStyle/>
                    <a:p>
                      <a:pPr marL="0" algn="ctr" rtl="0" eaLnBrk="1" latinLnBrk="0" hangingPunct="1">
                        <a:spcBef>
                          <a:spcPts val="0"/>
                        </a:spcBef>
                        <a:spcAft>
                          <a:spcPts val="0"/>
                        </a:spcAft>
                      </a:pPr>
                      <a:r>
                        <a:rPr lang="fr-FR" sz="2000" kern="1200" noProof="0">
                          <a:effectLst/>
                        </a:rPr>
                        <a:t>Critères sensoriels</a:t>
                      </a:r>
                      <a:endParaRPr lang="fr-FR" sz="2000" noProof="0">
                        <a:effectLst/>
                      </a:endParaRPr>
                    </a:p>
                  </a:txBody>
                  <a:tcPr marL="0" marR="0" marT="0" marB="0" anchor="ctr"/>
                </a:tc>
                <a:tc>
                  <a:txBody>
                    <a:bodyPr/>
                    <a:lstStyle/>
                    <a:p>
                      <a:pPr marL="0" algn="ctr" rtl="0" eaLnBrk="1" latinLnBrk="0" hangingPunct="1">
                        <a:spcBef>
                          <a:spcPts val="0"/>
                        </a:spcBef>
                        <a:spcAft>
                          <a:spcPts val="0"/>
                        </a:spcAft>
                      </a:pPr>
                      <a:r>
                        <a:rPr lang="en-US" sz="2000" kern="1200">
                          <a:effectLst/>
                        </a:rPr>
                        <a:t>Essai2crème</a:t>
                      </a:r>
                      <a:endParaRPr lang="en-US" sz="2000">
                        <a:effectLst/>
                      </a:endParaRPr>
                    </a:p>
                  </a:txBody>
                  <a:tcPr marL="0" marR="0" marT="0" marB="0" anchor="ctr"/>
                </a:tc>
                <a:tc>
                  <a:txBody>
                    <a:bodyPr/>
                    <a:lstStyle/>
                    <a:p>
                      <a:pPr marL="0" algn="ctr" rtl="0" eaLnBrk="1" latinLnBrk="0" hangingPunct="1">
                        <a:spcBef>
                          <a:spcPts val="0"/>
                        </a:spcBef>
                        <a:spcAft>
                          <a:spcPts val="0"/>
                        </a:spcAft>
                      </a:pPr>
                      <a:r>
                        <a:rPr lang="en-US" sz="2000" kern="1200">
                          <a:effectLst/>
                        </a:rPr>
                        <a:t>Essai3jus</a:t>
                      </a:r>
                      <a:endParaRPr lang="en-US" sz="2000">
                        <a:effectLst/>
                      </a:endParaRPr>
                    </a:p>
                  </a:txBody>
                  <a:tcPr marL="0" marR="0" marT="0" marB="0" anchor="ctr"/>
                </a:tc>
                <a:extLst>
                  <a:ext uri="{0D108BD9-81ED-4DB2-BD59-A6C34878D82A}">
                    <a16:rowId xmlns:a16="http://schemas.microsoft.com/office/drawing/2014/main" val="1147808440"/>
                  </a:ext>
                </a:extLst>
              </a:tr>
              <a:tr h="0">
                <a:tc>
                  <a:txBody>
                    <a:bodyPr/>
                    <a:lstStyle/>
                    <a:p>
                      <a:pPr marL="0" algn="ctr" rtl="0" eaLnBrk="1" latinLnBrk="0" hangingPunct="1">
                        <a:spcBef>
                          <a:spcPts val="0"/>
                        </a:spcBef>
                        <a:spcAft>
                          <a:spcPts val="0"/>
                        </a:spcAft>
                      </a:pPr>
                      <a:r>
                        <a:rPr lang="en-US" sz="2000" kern="1200" noProof="0" err="1">
                          <a:effectLst/>
                        </a:rPr>
                        <a:t>Intensité</a:t>
                      </a:r>
                      <a:r>
                        <a:rPr lang="en-US" sz="2000" kern="1200" noProof="0">
                          <a:effectLst/>
                        </a:rPr>
                        <a:t> couleur </a:t>
                      </a:r>
                      <a:r>
                        <a:rPr lang="en-US" sz="2000" kern="1200" noProof="0" err="1">
                          <a:effectLst/>
                        </a:rPr>
                        <a:t>chocolat</a:t>
                      </a:r>
                      <a:r>
                        <a:rPr lang="en-US" sz="2000" kern="1200" noProof="0">
                          <a:effectLst/>
                        </a:rPr>
                        <a:t> </a:t>
                      </a:r>
                      <a:endParaRPr lang="en-US" sz="2000" noProof="0">
                        <a:effectLst/>
                      </a:endParaRPr>
                    </a:p>
                  </a:txBody>
                  <a:tcPr marL="0" marR="0" marT="0" marB="0" anchor="ctr"/>
                </a:tc>
                <a:tc>
                  <a:txBody>
                    <a:bodyPr/>
                    <a:lstStyle/>
                    <a:p>
                      <a:pPr marL="457200" algn="ctr" rtl="0" eaLnBrk="1" latinLnBrk="0" hangingPunct="1">
                        <a:spcBef>
                          <a:spcPts val="0"/>
                        </a:spcBef>
                        <a:spcAft>
                          <a:spcPts val="0"/>
                        </a:spcAft>
                      </a:pPr>
                      <a:r>
                        <a:rPr lang="en-US" sz="2800" noProof="0">
                          <a:effectLst/>
                        </a:rPr>
                        <a:t>+</a:t>
                      </a:r>
                    </a:p>
                  </a:txBody>
                  <a:tcPr marL="0" marR="0" marT="0" marB="0" anchor="ctr"/>
                </a:tc>
                <a:tc>
                  <a:txBody>
                    <a:bodyPr/>
                    <a:lstStyle/>
                    <a:p>
                      <a:pPr marL="457200" algn="ctr" rtl="0" eaLnBrk="1" latinLnBrk="0" hangingPunct="1">
                        <a:spcBef>
                          <a:spcPts val="0"/>
                        </a:spcBef>
                        <a:spcAft>
                          <a:spcPts val="0"/>
                        </a:spcAft>
                      </a:pPr>
                      <a:r>
                        <a:rPr lang="en-US" sz="2800" kern="1200" noProof="0">
                          <a:effectLst/>
                        </a:rPr>
                        <a:t>-</a:t>
                      </a:r>
                      <a:endParaRPr lang="en-US" sz="2800" noProof="0">
                        <a:effectLst/>
                      </a:endParaRPr>
                    </a:p>
                  </a:txBody>
                  <a:tcPr marL="0" marR="0" marT="0" marB="0" anchor="ctr"/>
                </a:tc>
                <a:extLst>
                  <a:ext uri="{0D108BD9-81ED-4DB2-BD59-A6C34878D82A}">
                    <a16:rowId xmlns:a16="http://schemas.microsoft.com/office/drawing/2014/main" val="3344474328"/>
                  </a:ext>
                </a:extLst>
              </a:tr>
              <a:tr h="0">
                <a:tc>
                  <a:txBody>
                    <a:bodyPr/>
                    <a:lstStyle/>
                    <a:p>
                      <a:pPr marL="0" algn="ctr" rtl="0" eaLnBrk="1" latinLnBrk="0" hangingPunct="1">
                        <a:spcBef>
                          <a:spcPts val="0"/>
                        </a:spcBef>
                        <a:spcAft>
                          <a:spcPts val="0"/>
                        </a:spcAft>
                      </a:pPr>
                      <a:r>
                        <a:rPr lang="en-US" sz="2000" kern="1200" noProof="0">
                          <a:effectLst/>
                        </a:rPr>
                        <a:t>Aspect </a:t>
                      </a:r>
                      <a:r>
                        <a:rPr lang="en-US" sz="2000" kern="1200" noProof="0" err="1">
                          <a:effectLst/>
                        </a:rPr>
                        <a:t>Brillant</a:t>
                      </a:r>
                      <a:endParaRPr lang="en-US" sz="2000" noProof="0">
                        <a:effectLst/>
                      </a:endParaRPr>
                    </a:p>
                  </a:txBody>
                  <a:tcPr marL="0" marR="0" marT="0" marB="0" anchor="ctr"/>
                </a:tc>
                <a:tc>
                  <a:txBody>
                    <a:bodyPr/>
                    <a:lstStyle/>
                    <a:p>
                      <a:pPr marL="457200" lvl="1" algn="ctr" rtl="0" eaLnBrk="1" latinLnBrk="0" hangingPunct="1">
                        <a:spcBef>
                          <a:spcPts val="0"/>
                        </a:spcBef>
                        <a:spcAft>
                          <a:spcPts val="0"/>
                        </a:spcAft>
                      </a:pPr>
                      <a:r>
                        <a:rPr lang="fr-FR" sz="2800" noProof="0">
                          <a:effectLst/>
                        </a:rPr>
                        <a:t>+</a:t>
                      </a:r>
                    </a:p>
                  </a:txBody>
                  <a:tcPr marL="0" marR="0" marT="0" marB="0" anchor="ctr"/>
                </a:tc>
                <a:tc>
                  <a:txBody>
                    <a:bodyPr/>
                    <a:lstStyle/>
                    <a:p>
                      <a:pPr marL="457200" lvl="1" algn="ctr" rtl="0" eaLnBrk="1" latinLnBrk="0" hangingPunct="1">
                        <a:spcBef>
                          <a:spcPts val="0"/>
                        </a:spcBef>
                        <a:spcAft>
                          <a:spcPts val="0"/>
                        </a:spcAft>
                      </a:pPr>
                      <a:r>
                        <a:rPr lang="fr-FR" sz="2800" noProof="0">
                          <a:effectLst/>
                        </a:rPr>
                        <a:t>-</a:t>
                      </a:r>
                    </a:p>
                  </a:txBody>
                  <a:tcPr marL="0" marR="0" marT="0" marB="0" anchor="ctr"/>
                </a:tc>
                <a:extLst>
                  <a:ext uri="{0D108BD9-81ED-4DB2-BD59-A6C34878D82A}">
                    <a16:rowId xmlns:a16="http://schemas.microsoft.com/office/drawing/2014/main" val="1041576845"/>
                  </a:ext>
                </a:extLst>
              </a:tr>
              <a:tr h="0">
                <a:tc>
                  <a:txBody>
                    <a:bodyPr/>
                    <a:lstStyle/>
                    <a:p>
                      <a:pPr marL="0" algn="ctr" rtl="0" eaLnBrk="1" latinLnBrk="0" hangingPunct="1">
                        <a:spcBef>
                          <a:spcPts val="0"/>
                        </a:spcBef>
                        <a:spcAft>
                          <a:spcPts val="0"/>
                        </a:spcAft>
                      </a:pPr>
                      <a:r>
                        <a:rPr lang="en-US" sz="2000" kern="1200" noProof="0">
                          <a:effectLst/>
                        </a:rPr>
                        <a:t>Texture </a:t>
                      </a:r>
                      <a:r>
                        <a:rPr lang="en-US" sz="2000" kern="1200" noProof="0" err="1">
                          <a:effectLst/>
                        </a:rPr>
                        <a:t>homogène</a:t>
                      </a:r>
                      <a:endParaRPr lang="en-US" sz="2000" noProof="0">
                        <a:effectLst/>
                      </a:endParaRPr>
                    </a:p>
                  </a:txBody>
                  <a:tcPr marL="0" marR="0" marT="0" marB="0" anchor="ctr"/>
                </a:tc>
                <a:tc>
                  <a:txBody>
                    <a:bodyPr/>
                    <a:lstStyle/>
                    <a:p>
                      <a:pPr marL="457200" algn="ctr" rtl="0" eaLnBrk="1" latinLnBrk="0" hangingPunct="1">
                        <a:spcBef>
                          <a:spcPts val="0"/>
                        </a:spcBef>
                        <a:spcAft>
                          <a:spcPts val="0"/>
                        </a:spcAft>
                      </a:pPr>
                      <a:r>
                        <a:rPr lang="en-US" sz="2800" noProof="0">
                          <a:effectLst/>
                        </a:rPr>
                        <a:t>+</a:t>
                      </a:r>
                    </a:p>
                  </a:txBody>
                  <a:tcPr marL="0" marR="0" marT="0" marB="0" anchor="ctr"/>
                </a:tc>
                <a:tc>
                  <a:txBody>
                    <a:bodyPr/>
                    <a:lstStyle/>
                    <a:p>
                      <a:pPr marL="457200" lvl="1" algn="ctr" rtl="0" eaLnBrk="1" latinLnBrk="0" hangingPunct="1">
                        <a:spcBef>
                          <a:spcPts val="0"/>
                        </a:spcBef>
                        <a:spcAft>
                          <a:spcPts val="0"/>
                        </a:spcAft>
                      </a:pPr>
                      <a:r>
                        <a:rPr lang="en-US" sz="2800" kern="1200" noProof="0">
                          <a:effectLst/>
                        </a:rPr>
                        <a:t>+</a:t>
                      </a:r>
                      <a:endParaRPr lang="en-US" sz="2800" noProof="0">
                        <a:effectLst/>
                      </a:endParaRPr>
                    </a:p>
                  </a:txBody>
                  <a:tcPr marL="0" marR="0" marT="0" marB="0" anchor="ctr"/>
                </a:tc>
                <a:extLst>
                  <a:ext uri="{0D108BD9-81ED-4DB2-BD59-A6C34878D82A}">
                    <a16:rowId xmlns:a16="http://schemas.microsoft.com/office/drawing/2014/main" val="3970053312"/>
                  </a:ext>
                </a:extLst>
              </a:tr>
              <a:tr h="0">
                <a:tc>
                  <a:txBody>
                    <a:bodyPr/>
                    <a:lstStyle/>
                    <a:p>
                      <a:pPr marL="0" algn="ctr" rtl="0" eaLnBrk="1" latinLnBrk="0" hangingPunct="1">
                        <a:spcBef>
                          <a:spcPts val="0"/>
                        </a:spcBef>
                        <a:spcAft>
                          <a:spcPts val="0"/>
                        </a:spcAft>
                      </a:pPr>
                      <a:r>
                        <a:rPr lang="en-US" sz="2000" kern="1200" noProof="0">
                          <a:effectLst/>
                        </a:rPr>
                        <a:t>Goût végétal</a:t>
                      </a:r>
                      <a:endParaRPr lang="en-US" sz="2000" noProof="0">
                        <a:effectLst/>
                      </a:endParaRPr>
                    </a:p>
                  </a:txBody>
                  <a:tcPr marL="0" marR="0" marT="0" marB="0" anchor="ctr"/>
                </a:tc>
                <a:tc>
                  <a:txBody>
                    <a:bodyPr/>
                    <a:lstStyle/>
                    <a:p>
                      <a:pPr marL="457200" algn="ctr" rtl="0" eaLnBrk="1" latinLnBrk="0" hangingPunct="1">
                        <a:spcBef>
                          <a:spcPts val="0"/>
                        </a:spcBef>
                        <a:spcAft>
                          <a:spcPts val="0"/>
                        </a:spcAft>
                      </a:pPr>
                      <a:r>
                        <a:rPr lang="en-US" sz="2800" kern="1200" noProof="0">
                          <a:effectLst/>
                        </a:rPr>
                        <a:t>+</a:t>
                      </a:r>
                      <a:endParaRPr lang="en-US" sz="2800" noProof="0">
                        <a:effectLst/>
                      </a:endParaRPr>
                    </a:p>
                  </a:txBody>
                  <a:tcPr marL="0" marR="0" marT="0" marB="0" anchor="ctr"/>
                </a:tc>
                <a:tc>
                  <a:txBody>
                    <a:bodyPr/>
                    <a:lstStyle/>
                    <a:p>
                      <a:pPr marL="457200" lvl="1" algn="ctr" rtl="0" eaLnBrk="1" latinLnBrk="0" hangingPunct="1">
                        <a:spcBef>
                          <a:spcPts val="0"/>
                        </a:spcBef>
                        <a:spcAft>
                          <a:spcPts val="0"/>
                        </a:spcAft>
                      </a:pPr>
                      <a:r>
                        <a:rPr lang="en-US" sz="2800" kern="1200" noProof="0">
                          <a:effectLst/>
                        </a:rPr>
                        <a:t>+</a:t>
                      </a:r>
                      <a:endParaRPr lang="en-US" sz="2800" noProof="0">
                        <a:effectLst/>
                      </a:endParaRPr>
                    </a:p>
                  </a:txBody>
                  <a:tcPr marL="0" marR="0" marT="0" marB="0" anchor="ctr"/>
                </a:tc>
                <a:extLst>
                  <a:ext uri="{0D108BD9-81ED-4DB2-BD59-A6C34878D82A}">
                    <a16:rowId xmlns:a16="http://schemas.microsoft.com/office/drawing/2014/main" val="1822470231"/>
                  </a:ext>
                </a:extLst>
              </a:tr>
              <a:tr h="0">
                <a:tc>
                  <a:txBody>
                    <a:bodyPr/>
                    <a:lstStyle/>
                    <a:p>
                      <a:pPr marL="0" algn="ctr" rtl="0" eaLnBrk="1" latinLnBrk="0" hangingPunct="1">
                        <a:spcBef>
                          <a:spcPts val="0"/>
                        </a:spcBef>
                        <a:spcAft>
                          <a:spcPts val="0"/>
                        </a:spcAft>
                      </a:pPr>
                      <a:r>
                        <a:rPr lang="en-US" sz="2000" kern="1200" noProof="0" err="1">
                          <a:effectLst/>
                        </a:rPr>
                        <a:t>Odeur</a:t>
                      </a:r>
                      <a:r>
                        <a:rPr lang="en-US" sz="2000" kern="1200" noProof="0">
                          <a:effectLst/>
                        </a:rPr>
                        <a:t> </a:t>
                      </a:r>
                      <a:r>
                        <a:rPr lang="en-US" sz="2000" kern="1200" noProof="0" err="1">
                          <a:effectLst/>
                        </a:rPr>
                        <a:t>chocolatée</a:t>
                      </a:r>
                      <a:endParaRPr lang="en-US" sz="2000" noProof="0">
                        <a:effectLst/>
                      </a:endParaRPr>
                    </a:p>
                  </a:txBody>
                  <a:tcPr marL="0" marR="0" marT="0" marB="0" anchor="ctr"/>
                </a:tc>
                <a:tc>
                  <a:txBody>
                    <a:bodyPr/>
                    <a:lstStyle/>
                    <a:p>
                      <a:pPr marL="457200" lvl="1" algn="ctr" rtl="0" eaLnBrk="1" latinLnBrk="0" hangingPunct="1">
                        <a:spcBef>
                          <a:spcPts val="0"/>
                        </a:spcBef>
                        <a:spcAft>
                          <a:spcPts val="0"/>
                        </a:spcAft>
                      </a:pPr>
                      <a:r>
                        <a:rPr lang="en-US" sz="2800" kern="1200" noProof="0">
                          <a:effectLst/>
                        </a:rPr>
                        <a:t>+</a:t>
                      </a:r>
                      <a:endParaRPr lang="en-US" sz="2800" noProof="0">
                        <a:effectLst/>
                      </a:endParaRPr>
                    </a:p>
                  </a:txBody>
                  <a:tcPr marL="0" marR="0" marT="0" marB="0" anchor="ctr"/>
                </a:tc>
                <a:tc>
                  <a:txBody>
                    <a:bodyPr/>
                    <a:lstStyle/>
                    <a:p>
                      <a:pPr marL="457200" lvl="1" algn="ctr" rtl="0" eaLnBrk="1" latinLnBrk="0" hangingPunct="1">
                        <a:spcBef>
                          <a:spcPts val="0"/>
                        </a:spcBef>
                        <a:spcAft>
                          <a:spcPts val="0"/>
                        </a:spcAft>
                      </a:pPr>
                      <a:r>
                        <a:rPr lang="en-US" sz="2800" kern="1200" noProof="0">
                          <a:effectLst/>
                        </a:rPr>
                        <a:t>+</a:t>
                      </a:r>
                      <a:endParaRPr lang="en-US" sz="2800" noProof="0">
                        <a:effectLst/>
                      </a:endParaRPr>
                    </a:p>
                  </a:txBody>
                  <a:tcPr marL="0" marR="0" marT="0" marB="0" anchor="ctr"/>
                </a:tc>
                <a:extLst>
                  <a:ext uri="{0D108BD9-81ED-4DB2-BD59-A6C34878D82A}">
                    <a16:rowId xmlns:a16="http://schemas.microsoft.com/office/drawing/2014/main" val="3216294821"/>
                  </a:ext>
                </a:extLst>
              </a:tr>
            </a:tbl>
          </a:graphicData>
        </a:graphic>
      </p:graphicFrame>
      <p:graphicFrame>
        <p:nvGraphicFramePr>
          <p:cNvPr id="51" name="Tableau 19">
            <a:extLst>
              <a:ext uri="{FF2B5EF4-FFF2-40B4-BE49-F238E27FC236}">
                <a16:creationId xmlns:a16="http://schemas.microsoft.com/office/drawing/2014/main" id="{41CDDDFF-1FF2-AF4D-AC0E-49A646CD786E}"/>
              </a:ext>
            </a:extLst>
          </p:cNvPr>
          <p:cNvGraphicFramePr>
            <a:graphicFrameLocks noGrp="1"/>
          </p:cNvGraphicFramePr>
          <p:nvPr>
            <p:extLst>
              <p:ext uri="{D42A27DB-BD31-4B8C-83A1-F6EECF244321}">
                <p14:modId xmlns:p14="http://schemas.microsoft.com/office/powerpoint/2010/main" val="233927750"/>
              </p:ext>
            </p:extLst>
          </p:nvPr>
        </p:nvGraphicFramePr>
        <p:xfrm>
          <a:off x="15954370" y="29291234"/>
          <a:ext cx="10946110" cy="3840480"/>
        </p:xfrm>
        <a:graphic>
          <a:graphicData uri="http://schemas.openxmlformats.org/drawingml/2006/table">
            <a:tbl>
              <a:tblPr firstRow="1" bandRow="1">
                <a:tableStyleId>{10A1B5D5-9B99-4C35-A422-299274C87663}</a:tableStyleId>
              </a:tblPr>
              <a:tblGrid>
                <a:gridCol w="2877874">
                  <a:extLst>
                    <a:ext uri="{9D8B030D-6E8A-4147-A177-3AD203B41FA5}">
                      <a16:colId xmlns:a16="http://schemas.microsoft.com/office/drawing/2014/main" val="4207871983"/>
                    </a:ext>
                  </a:extLst>
                </a:gridCol>
                <a:gridCol w="2061883">
                  <a:extLst>
                    <a:ext uri="{9D8B030D-6E8A-4147-A177-3AD203B41FA5}">
                      <a16:colId xmlns:a16="http://schemas.microsoft.com/office/drawing/2014/main" val="3684097601"/>
                    </a:ext>
                  </a:extLst>
                </a:gridCol>
                <a:gridCol w="1900517">
                  <a:extLst>
                    <a:ext uri="{9D8B030D-6E8A-4147-A177-3AD203B41FA5}">
                      <a16:colId xmlns:a16="http://schemas.microsoft.com/office/drawing/2014/main" val="4257437853"/>
                    </a:ext>
                  </a:extLst>
                </a:gridCol>
                <a:gridCol w="2097742">
                  <a:extLst>
                    <a:ext uri="{9D8B030D-6E8A-4147-A177-3AD203B41FA5}">
                      <a16:colId xmlns:a16="http://schemas.microsoft.com/office/drawing/2014/main" val="1889049915"/>
                    </a:ext>
                  </a:extLst>
                </a:gridCol>
                <a:gridCol w="2008094">
                  <a:extLst>
                    <a:ext uri="{9D8B030D-6E8A-4147-A177-3AD203B41FA5}">
                      <a16:colId xmlns:a16="http://schemas.microsoft.com/office/drawing/2014/main" val="741390928"/>
                    </a:ext>
                  </a:extLst>
                </a:gridCol>
              </a:tblGrid>
              <a:tr h="0">
                <a:tc>
                  <a:txBody>
                    <a:bodyPr/>
                    <a:lstStyle/>
                    <a:p>
                      <a:endParaRPr lang="fr-FR" sz="2000"/>
                    </a:p>
                  </a:txBody>
                  <a:tcPr/>
                </a:tc>
                <a:tc gridSpan="2">
                  <a:txBody>
                    <a:bodyPr/>
                    <a:lstStyle/>
                    <a:p>
                      <a:pPr algn="ctr"/>
                      <a:r>
                        <a:rPr lang="fr-FR" sz="2000"/>
                        <a:t>Biscuit avec levure </a:t>
                      </a:r>
                    </a:p>
                  </a:txBody>
                  <a:tcPr/>
                </a:tc>
                <a:tc hMerge="1">
                  <a:txBody>
                    <a:bodyPr/>
                    <a:lstStyle/>
                    <a:p>
                      <a:endParaRPr lang="fr-FR"/>
                    </a:p>
                  </a:txBody>
                  <a:tcPr/>
                </a:tc>
                <a:tc gridSpan="2">
                  <a:txBody>
                    <a:bodyPr/>
                    <a:lstStyle/>
                    <a:p>
                      <a:pPr algn="ctr"/>
                      <a:r>
                        <a:rPr lang="fr-FR" sz="2000"/>
                        <a:t>Biscuit sans levure </a:t>
                      </a:r>
                    </a:p>
                  </a:txBody>
                  <a:tcPr/>
                </a:tc>
                <a:tc hMerge="1">
                  <a:txBody>
                    <a:bodyPr/>
                    <a:lstStyle/>
                    <a:p>
                      <a:endParaRPr lang="fr-FR"/>
                    </a:p>
                  </a:txBody>
                  <a:tcPr/>
                </a:tc>
                <a:extLst>
                  <a:ext uri="{0D108BD9-81ED-4DB2-BD59-A6C34878D82A}">
                    <a16:rowId xmlns:a16="http://schemas.microsoft.com/office/drawing/2014/main" val="2069301963"/>
                  </a:ext>
                </a:extLst>
              </a:tr>
              <a:tr h="0">
                <a:tc>
                  <a:txBody>
                    <a:bodyPr/>
                    <a:lstStyle/>
                    <a:p>
                      <a:endParaRPr lang="fr-FR" sz="2000"/>
                    </a:p>
                  </a:txBody>
                  <a:tcPr/>
                </a:tc>
                <a:tc>
                  <a:txBody>
                    <a:bodyPr/>
                    <a:lstStyle/>
                    <a:p>
                      <a:pPr algn="ctr"/>
                      <a:r>
                        <a:rPr lang="fr-FR" sz="2000"/>
                        <a:t>Fourrage témoin</a:t>
                      </a:r>
                    </a:p>
                  </a:txBody>
                  <a:tcPr/>
                </a:tc>
                <a:tc>
                  <a:txBody>
                    <a:bodyPr/>
                    <a:lstStyle/>
                    <a:p>
                      <a:pPr algn="ctr"/>
                      <a:r>
                        <a:rPr lang="fr-FR" sz="2000"/>
                        <a:t>Fourrage Essai3 jus </a:t>
                      </a:r>
                    </a:p>
                  </a:txBody>
                  <a:tcPr/>
                </a:tc>
                <a:tc>
                  <a:txBody>
                    <a:bodyPr/>
                    <a:lstStyle/>
                    <a:p>
                      <a:pPr algn="ctr"/>
                      <a:r>
                        <a:rPr lang="fr-FR" sz="2000"/>
                        <a:t>Fourrage témoin </a:t>
                      </a:r>
                    </a:p>
                  </a:txBody>
                  <a:tcPr/>
                </a:tc>
                <a:tc>
                  <a:txBody>
                    <a:bodyPr/>
                    <a:lstStyle/>
                    <a:p>
                      <a:r>
                        <a:rPr lang="fr-FR" sz="2000"/>
                        <a:t>Fourrage Essai3 jus</a:t>
                      </a:r>
                    </a:p>
                  </a:txBody>
                  <a:tcPr/>
                </a:tc>
                <a:extLst>
                  <a:ext uri="{0D108BD9-81ED-4DB2-BD59-A6C34878D82A}">
                    <a16:rowId xmlns:a16="http://schemas.microsoft.com/office/drawing/2014/main" val="2096346174"/>
                  </a:ext>
                </a:extLst>
              </a:tr>
              <a:tr h="0">
                <a:tc>
                  <a:txBody>
                    <a:bodyPr/>
                    <a:lstStyle/>
                    <a:p>
                      <a:r>
                        <a:rPr lang="fr-FR" sz="2000"/>
                        <a:t>Première impression</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extLst>
                  <a:ext uri="{0D108BD9-81ED-4DB2-BD59-A6C34878D82A}">
                    <a16:rowId xmlns:a16="http://schemas.microsoft.com/office/drawing/2014/main" val="2861320727"/>
                  </a:ext>
                </a:extLst>
              </a:tr>
              <a:tr h="0">
                <a:tc>
                  <a:txBody>
                    <a:bodyPr/>
                    <a:lstStyle/>
                    <a:p>
                      <a:r>
                        <a:rPr lang="fr-FR" sz="2000"/>
                        <a:t>Aspect visuel </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extLst>
                  <a:ext uri="{0D108BD9-81ED-4DB2-BD59-A6C34878D82A}">
                    <a16:rowId xmlns:a16="http://schemas.microsoft.com/office/drawing/2014/main" val="1625596461"/>
                  </a:ext>
                </a:extLst>
              </a:tr>
              <a:tr h="0">
                <a:tc>
                  <a:txBody>
                    <a:bodyPr/>
                    <a:lstStyle/>
                    <a:p>
                      <a:r>
                        <a:rPr lang="fr-FR" sz="2000"/>
                        <a:t>Maniabilité </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extLst>
                  <a:ext uri="{0D108BD9-81ED-4DB2-BD59-A6C34878D82A}">
                    <a16:rowId xmlns:a16="http://schemas.microsoft.com/office/drawing/2014/main" val="2912550758"/>
                  </a:ext>
                </a:extLst>
              </a:tr>
              <a:tr h="0">
                <a:tc>
                  <a:txBody>
                    <a:bodyPr/>
                    <a:lstStyle/>
                    <a:p>
                      <a:r>
                        <a:rPr lang="fr-FR" sz="2000"/>
                        <a:t>Texture en bouche </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extLst>
                  <a:ext uri="{0D108BD9-81ED-4DB2-BD59-A6C34878D82A}">
                    <a16:rowId xmlns:a16="http://schemas.microsoft.com/office/drawing/2014/main" val="2915159649"/>
                  </a:ext>
                </a:extLst>
              </a:tr>
              <a:tr h="0">
                <a:tc>
                  <a:txBody>
                    <a:bodyPr/>
                    <a:lstStyle/>
                    <a:p>
                      <a:r>
                        <a:rPr lang="fr-FR" sz="2000"/>
                        <a:t>Gout </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extLst>
                  <a:ext uri="{0D108BD9-81ED-4DB2-BD59-A6C34878D82A}">
                    <a16:rowId xmlns:a16="http://schemas.microsoft.com/office/drawing/2014/main" val="3096361527"/>
                  </a:ext>
                </a:extLst>
              </a:tr>
              <a:tr h="0">
                <a:tc>
                  <a:txBody>
                    <a:bodyPr/>
                    <a:lstStyle/>
                    <a:p>
                      <a:r>
                        <a:rPr lang="fr-FR" sz="2000"/>
                        <a:t>Appréciation globale </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tc>
                  <a:txBody>
                    <a:bodyPr/>
                    <a:lstStyle/>
                    <a:p>
                      <a:pPr algn="ctr"/>
                      <a:r>
                        <a:rPr lang="fr-FR" sz="2400" b="1"/>
                        <a:t>+/-</a:t>
                      </a:r>
                    </a:p>
                  </a:txBody>
                  <a:tcPr/>
                </a:tc>
                <a:extLst>
                  <a:ext uri="{0D108BD9-81ED-4DB2-BD59-A6C34878D82A}">
                    <a16:rowId xmlns:a16="http://schemas.microsoft.com/office/drawing/2014/main" val="478880905"/>
                  </a:ext>
                </a:extLst>
              </a:tr>
            </a:tbl>
          </a:graphicData>
        </a:graphic>
      </p:graphicFrame>
      <p:sp>
        <p:nvSpPr>
          <p:cNvPr id="52" name="ZoneTexte 51">
            <a:extLst>
              <a:ext uri="{FF2B5EF4-FFF2-40B4-BE49-F238E27FC236}">
                <a16:creationId xmlns:a16="http://schemas.microsoft.com/office/drawing/2014/main" id="{7853F237-C211-8547-8961-AFCF4052E535}"/>
              </a:ext>
            </a:extLst>
          </p:cNvPr>
          <p:cNvSpPr txBox="1"/>
          <p:nvPr/>
        </p:nvSpPr>
        <p:spPr>
          <a:xfrm>
            <a:off x="15954370" y="33180086"/>
            <a:ext cx="10946110" cy="461665"/>
          </a:xfrm>
          <a:prstGeom prst="rect">
            <a:avLst/>
          </a:prstGeom>
          <a:noFill/>
        </p:spPr>
        <p:txBody>
          <a:bodyPr wrap="square" lIns="91440" tIns="45720" rIns="91440" bIns="45720" anchor="t">
            <a:spAutoFit/>
          </a:bodyPr>
          <a:lstStyle/>
          <a:p>
            <a:pPr algn="ctr">
              <a:spcBef>
                <a:spcPts val="0"/>
              </a:spcBef>
              <a:spcAft>
                <a:spcPts val="0"/>
              </a:spcAft>
            </a:pPr>
            <a:r>
              <a:rPr lang="fr-FR" sz="2400" kern="1400">
                <a:latin typeface="+mn-lt"/>
              </a:rPr>
              <a:t>Tableau 3 : Résultats analyse sensorielle produits final (+ : conforme,  - : non conforme)</a:t>
            </a:r>
            <a:endParaRPr lang="fr-FR" sz="2400" kern="1400">
              <a:ln>
                <a:noFill/>
              </a:ln>
              <a:effectLst/>
              <a:latin typeface="+mn-lt"/>
            </a:endParaRPr>
          </a:p>
        </p:txBody>
      </p:sp>
      <p:sp>
        <p:nvSpPr>
          <p:cNvPr id="50" name="ZoneTexte 49">
            <a:extLst>
              <a:ext uri="{FF2B5EF4-FFF2-40B4-BE49-F238E27FC236}">
                <a16:creationId xmlns:a16="http://schemas.microsoft.com/office/drawing/2014/main" id="{AA46DC1B-B2E7-49B6-B6B5-029059C7CEFB}"/>
              </a:ext>
            </a:extLst>
          </p:cNvPr>
          <p:cNvSpPr txBox="1"/>
          <p:nvPr/>
        </p:nvSpPr>
        <p:spPr>
          <a:xfrm>
            <a:off x="13743766" y="28371283"/>
            <a:ext cx="7754624" cy="830997"/>
          </a:xfrm>
          <a:prstGeom prst="rect">
            <a:avLst/>
          </a:prstGeom>
          <a:noFill/>
        </p:spPr>
        <p:txBody>
          <a:bodyPr wrap="square" lIns="91440" tIns="45720" rIns="91440" bIns="45720" anchor="t">
            <a:spAutoFit/>
          </a:bodyPr>
          <a:lstStyle/>
          <a:p>
            <a:pPr algn="ctr">
              <a:spcBef>
                <a:spcPts val="0"/>
              </a:spcBef>
              <a:spcAft>
                <a:spcPts val="0"/>
              </a:spcAft>
            </a:pPr>
            <a:r>
              <a:rPr lang="fr-FR" sz="2400" kern="1400">
                <a:latin typeface="+mn-lt"/>
              </a:rPr>
              <a:t>Tableau 1 : </a:t>
            </a:r>
          </a:p>
          <a:p>
            <a:pPr algn="ctr">
              <a:spcBef>
                <a:spcPts val="0"/>
              </a:spcBef>
              <a:spcAft>
                <a:spcPts val="0"/>
              </a:spcAft>
            </a:pPr>
            <a:r>
              <a:rPr lang="fr-FR" sz="2400" kern="1400">
                <a:latin typeface="+mn-lt"/>
              </a:rPr>
              <a:t>Quantité des ingrédients utilisés dans les deux recettes</a:t>
            </a:r>
            <a:endParaRPr lang="fr-FR" sz="2400" kern="1400">
              <a:ln>
                <a:noFill/>
              </a:ln>
              <a:effectLst/>
              <a:latin typeface="+mn-lt"/>
            </a:endParaRPr>
          </a:p>
        </p:txBody>
      </p:sp>
      <p:sp>
        <p:nvSpPr>
          <p:cNvPr id="53" name="Espace réservé du texte 65">
            <a:extLst>
              <a:ext uri="{FF2B5EF4-FFF2-40B4-BE49-F238E27FC236}">
                <a16:creationId xmlns:a16="http://schemas.microsoft.com/office/drawing/2014/main" id="{183CD610-9269-4CDE-95A1-F9129918EE3F}"/>
              </a:ext>
            </a:extLst>
          </p:cNvPr>
          <p:cNvSpPr txBox="1">
            <a:spLocks/>
          </p:cNvSpPr>
          <p:nvPr/>
        </p:nvSpPr>
        <p:spPr>
          <a:xfrm>
            <a:off x="1772118" y="20497273"/>
            <a:ext cx="11344837" cy="1547724"/>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Objectifs : déterminer la légumineuse qui d’un point de vue nutritionnel est intéressante et donne au biscuit moelleux une couleur dorée</a:t>
            </a:r>
            <a:endParaRPr lang="fr-FR" sz="2800" kern="1400">
              <a:solidFill>
                <a:srgbClr val="000000"/>
              </a:solidFill>
              <a:latin typeface="+mn-lt"/>
            </a:endParaRPr>
          </a:p>
        </p:txBody>
      </p:sp>
      <p:sp>
        <p:nvSpPr>
          <p:cNvPr id="54" name="Espace réservé du texte 65">
            <a:extLst>
              <a:ext uri="{FF2B5EF4-FFF2-40B4-BE49-F238E27FC236}">
                <a16:creationId xmlns:a16="http://schemas.microsoft.com/office/drawing/2014/main" id="{C7BBFA61-C289-40C4-A95A-B4F4CCFFCF9A}"/>
              </a:ext>
            </a:extLst>
          </p:cNvPr>
          <p:cNvSpPr txBox="1">
            <a:spLocks/>
          </p:cNvSpPr>
          <p:nvPr/>
        </p:nvSpPr>
        <p:spPr>
          <a:xfrm>
            <a:off x="14219215" y="16195179"/>
            <a:ext cx="14329748" cy="520219"/>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Objectifs : déterminer un couple temps/température optimal pour la cuisson du biscuit moelleux et obtenir une capacité à se rouler sans se briser</a:t>
            </a:r>
            <a:endParaRPr lang="fr-FR" sz="2800" kern="1400">
              <a:solidFill>
                <a:srgbClr val="000000"/>
              </a:solidFill>
              <a:latin typeface="+mn-lt"/>
            </a:endParaRPr>
          </a:p>
        </p:txBody>
      </p:sp>
      <p:sp>
        <p:nvSpPr>
          <p:cNvPr id="55" name="Espace réservé du texte 65">
            <a:extLst>
              <a:ext uri="{FF2B5EF4-FFF2-40B4-BE49-F238E27FC236}">
                <a16:creationId xmlns:a16="http://schemas.microsoft.com/office/drawing/2014/main" id="{F11F4CEA-3BD5-459A-8A3F-3A900D4219CA}"/>
              </a:ext>
            </a:extLst>
          </p:cNvPr>
          <p:cNvSpPr txBox="1">
            <a:spLocks/>
          </p:cNvSpPr>
          <p:nvPr/>
        </p:nvSpPr>
        <p:spPr>
          <a:xfrm>
            <a:off x="14196626" y="23400543"/>
            <a:ext cx="14819606" cy="601713"/>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Conclusion : choix du couple temps/température de 36min à 140°C </a:t>
            </a:r>
            <a:endParaRPr lang="fr-FR" sz="2800" kern="1400">
              <a:solidFill>
                <a:srgbClr val="000000"/>
              </a:solidFill>
              <a:latin typeface="+mn-lt"/>
            </a:endParaRPr>
          </a:p>
        </p:txBody>
      </p:sp>
      <p:sp>
        <p:nvSpPr>
          <p:cNvPr id="56" name="Espace réservé du texte 65">
            <a:extLst>
              <a:ext uri="{FF2B5EF4-FFF2-40B4-BE49-F238E27FC236}">
                <a16:creationId xmlns:a16="http://schemas.microsoft.com/office/drawing/2014/main" id="{9E9AAF38-3CF3-442E-BCB6-456FE4AFBAE9}"/>
              </a:ext>
            </a:extLst>
          </p:cNvPr>
          <p:cNvSpPr txBox="1">
            <a:spLocks/>
          </p:cNvSpPr>
          <p:nvPr/>
        </p:nvSpPr>
        <p:spPr>
          <a:xfrm>
            <a:off x="1804097" y="26792553"/>
            <a:ext cx="14819606" cy="601713"/>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Conclusion : choix de la mogette</a:t>
            </a:r>
            <a:endParaRPr lang="fr-FR" sz="2800" kern="1400">
              <a:solidFill>
                <a:srgbClr val="000000"/>
              </a:solidFill>
              <a:latin typeface="+mn-lt"/>
            </a:endParaRPr>
          </a:p>
        </p:txBody>
      </p:sp>
      <p:sp>
        <p:nvSpPr>
          <p:cNvPr id="57" name="Espace réservé du texte 65">
            <a:extLst>
              <a:ext uri="{FF2B5EF4-FFF2-40B4-BE49-F238E27FC236}">
                <a16:creationId xmlns:a16="http://schemas.microsoft.com/office/drawing/2014/main" id="{5FD3CBF4-AAA2-411C-B22E-28A6A64EE87C}"/>
              </a:ext>
            </a:extLst>
          </p:cNvPr>
          <p:cNvSpPr txBox="1">
            <a:spLocks/>
          </p:cNvSpPr>
          <p:nvPr/>
        </p:nvSpPr>
        <p:spPr>
          <a:xfrm>
            <a:off x="1804097" y="27973446"/>
            <a:ext cx="11344837" cy="1547724"/>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La mogette répond à nos attentes nutritionnelles et techniques. Sa dimension locale, le label rouge et l’IGP « mogette de Vendée » sont autant d’atouts pour la valoriser. </a:t>
            </a:r>
            <a:endParaRPr lang="fr-FR" sz="2800" kern="1400">
              <a:solidFill>
                <a:srgbClr val="000000"/>
              </a:solidFill>
              <a:latin typeface="+mn-lt"/>
            </a:endParaRPr>
          </a:p>
        </p:txBody>
      </p:sp>
      <p:sp>
        <p:nvSpPr>
          <p:cNvPr id="58" name="Espace réservé du texte 65">
            <a:extLst>
              <a:ext uri="{FF2B5EF4-FFF2-40B4-BE49-F238E27FC236}">
                <a16:creationId xmlns:a16="http://schemas.microsoft.com/office/drawing/2014/main" id="{5CE3C0C6-FDBF-4042-A44C-F8D436931425}"/>
              </a:ext>
            </a:extLst>
          </p:cNvPr>
          <p:cNvSpPr txBox="1">
            <a:spLocks/>
          </p:cNvSpPr>
          <p:nvPr/>
        </p:nvSpPr>
        <p:spPr>
          <a:xfrm>
            <a:off x="14196626" y="24787256"/>
            <a:ext cx="14386776" cy="1024633"/>
          </a:xfrm>
          <a:prstGeom prst="rect">
            <a:avLst/>
          </a:prstGeom>
        </p:spPr>
        <p:txBody>
          <a:bodyPr vert="horz" lIns="0" tIns="0" rIns="0" bIns="0" rtlCol="0" anchor="t">
            <a:noAutofit/>
          </a:bodyPr>
          <a:lstStyle>
            <a:lvl1pPr marL="252000" indent="-360000" algn="l" defTabSz="914400" rtl="0" eaLnBrk="1" latinLnBrk="0" hangingPunct="1">
              <a:lnSpc>
                <a:spcPct val="110000"/>
              </a:lnSpc>
              <a:spcBef>
                <a:spcPts val="1000"/>
              </a:spcBef>
              <a:buFont typeface="Arial" panose="020B0604020202020204" pitchFamily="34" charset="0"/>
              <a:buChar char="•"/>
              <a:defRPr sz="4800" b="1" kern="1200">
                <a:solidFill>
                  <a:srgbClr val="696E7A"/>
                </a:solidFill>
                <a:latin typeface="Verdana" panose="020B0604030504040204" pitchFamily="34" charset="0"/>
                <a:ea typeface="Verdana" panose="020B0604030504040204" pitchFamily="34" charset="0"/>
                <a:cs typeface="Verdana" panose="020B0604030504040204" pitchFamily="34" charset="0"/>
              </a:defRPr>
            </a:lvl1pPr>
            <a:lvl2pPr marL="468000" indent="0" algn="l" defTabSz="914400" rtl="0" eaLnBrk="1" latinLnBrk="0" hangingPunct="1">
              <a:lnSpc>
                <a:spcPct val="110000"/>
              </a:lnSpc>
              <a:spcBef>
                <a:spcPts val="500"/>
              </a:spcBef>
              <a:buFont typeface="Arial" panose="020B0604020202020204" pitchFamily="34" charset="0"/>
              <a:buNone/>
              <a:defRPr sz="4200" kern="1200">
                <a:solidFill>
                  <a:srgbClr val="696E7A"/>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120000"/>
              </a:lnSpc>
              <a:spcBef>
                <a:spcPts val="500"/>
              </a:spcBef>
              <a:buSzPct val="90000"/>
              <a:buFont typeface="Courier New" panose="02070309020205020404" pitchFamily="49" charset="0"/>
              <a:buNone/>
              <a:defRPr sz="3600" b="1" kern="1200">
                <a:solidFill>
                  <a:srgbClr val="87AF2D"/>
                </a:solidFill>
                <a:latin typeface="Verdana" panose="020B0604030504040204" pitchFamily="34" charset="0"/>
                <a:ea typeface="Verdana" panose="020B0604030504040204" pitchFamily="34" charset="0"/>
                <a:cs typeface="Verdana" panose="020B0604030504040204" pitchFamily="34" charset="0"/>
              </a:defRPr>
            </a:lvl3pPr>
            <a:lvl4pPr marL="504000" indent="0" algn="l" defTabSz="914400" rtl="0" eaLnBrk="1" latinLnBrk="0" hangingPunct="1">
              <a:lnSpc>
                <a:spcPct val="110000"/>
              </a:lnSpc>
              <a:spcBef>
                <a:spcPts val="500"/>
              </a:spcBef>
              <a:buFont typeface="Arial" panose="020B0604020202020204" pitchFamily="34" charset="0"/>
              <a:buNone/>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4pPr>
            <a:lvl5pPr marL="900000" indent="-444600" algn="l" defTabSz="914400" rtl="0" eaLnBrk="1" latinLnBrk="0" hangingPunct="1">
              <a:lnSpc>
                <a:spcPct val="110000"/>
              </a:lnSpc>
              <a:spcBef>
                <a:spcPts val="500"/>
              </a:spcBef>
              <a:buFont typeface="Wingdings" pitchFamily="2" charset="2"/>
              <a:buChar char="ü"/>
              <a:defRPr sz="3000" kern="1200">
                <a:solidFill>
                  <a:srgbClr val="696E7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Objectifs : déterminer par analyse sensorielle les caractéristiques visuelles, olfactives </a:t>
            </a:r>
          </a:p>
          <a:p>
            <a:pPr marL="0" indent="0" algn="just" fontAlgn="auto">
              <a:spcAft>
                <a:spcPts val="0"/>
              </a:spcAft>
              <a:buFont typeface="Arial" panose="020B0604020202020204" pitchFamily="34" charset="0"/>
              <a:buNone/>
            </a:pPr>
            <a:r>
              <a:rPr lang="fr-FR" sz="2800" kern="1400">
                <a:solidFill>
                  <a:srgbClr val="000000"/>
                </a:solidFill>
                <a:latin typeface="+mn-lt"/>
                <a:ea typeface="Verdana"/>
              </a:rPr>
              <a:t>et gustatives de nos recettes de fourrage et de biscuit moelleux</a:t>
            </a:r>
            <a:endParaRPr lang="fr-FR" sz="2800" kern="1400">
              <a:solidFill>
                <a:srgbClr val="000000"/>
              </a:solidFill>
              <a:latin typeface="+mn-lt"/>
            </a:endParaRPr>
          </a:p>
        </p:txBody>
      </p:sp>
      <p:pic>
        <p:nvPicPr>
          <p:cNvPr id="1028" name="Picture 4" descr="Campus de la Gastronomie : du CAP au doctorat | ESA Angers">
            <a:extLst>
              <a:ext uri="{FF2B5EF4-FFF2-40B4-BE49-F238E27FC236}">
                <a16:creationId xmlns:a16="http://schemas.microsoft.com/office/drawing/2014/main" id="{8A071BA8-08E5-49F5-B7CA-A44613AF87C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4807658" y="40245669"/>
            <a:ext cx="5364196" cy="25390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a:extLst>
              <a:ext uri="{FF2B5EF4-FFF2-40B4-BE49-F238E27FC236}">
                <a16:creationId xmlns:a16="http://schemas.microsoft.com/office/drawing/2014/main" id="{6D83BB33-5407-4E06-96AA-4C7332E0BE7A}"/>
              </a:ext>
            </a:extLst>
          </p:cNvPr>
          <p:cNvGrpSpPr/>
          <p:nvPr/>
        </p:nvGrpSpPr>
        <p:grpSpPr>
          <a:xfrm>
            <a:off x="9138027" y="21609873"/>
            <a:ext cx="4162308" cy="5523737"/>
            <a:chOff x="9138027" y="21609873"/>
            <a:chExt cx="4162308" cy="5523737"/>
          </a:xfrm>
        </p:grpSpPr>
        <p:grpSp>
          <p:nvGrpSpPr>
            <p:cNvPr id="3" name="Groupe 2">
              <a:extLst>
                <a:ext uri="{FF2B5EF4-FFF2-40B4-BE49-F238E27FC236}">
                  <a16:creationId xmlns:a16="http://schemas.microsoft.com/office/drawing/2014/main" id="{96959539-19B6-4E9F-A6F8-977C8310B33B}"/>
                </a:ext>
              </a:extLst>
            </p:cNvPr>
            <p:cNvGrpSpPr/>
            <p:nvPr/>
          </p:nvGrpSpPr>
          <p:grpSpPr>
            <a:xfrm>
              <a:off x="9138027" y="21609873"/>
              <a:ext cx="4162308" cy="5523737"/>
              <a:chOff x="8445660" y="19817747"/>
              <a:chExt cx="4162308" cy="5523737"/>
            </a:xfrm>
          </p:grpSpPr>
          <p:pic>
            <p:nvPicPr>
              <p:cNvPr id="29" name="Picture 11">
                <a:extLst>
                  <a:ext uri="{FF2B5EF4-FFF2-40B4-BE49-F238E27FC236}">
                    <a16:creationId xmlns:a16="http://schemas.microsoft.com/office/drawing/2014/main" id="{FBEEE0AB-E27B-4340-A881-CD53C8FD361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515286" y="19817747"/>
                <a:ext cx="4092682" cy="4129388"/>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6D1B2DDB-163D-4455-968E-A3756619DE3E}"/>
                  </a:ext>
                </a:extLst>
              </p:cNvPr>
              <p:cNvSpPr txBox="1"/>
              <p:nvPr/>
            </p:nvSpPr>
            <p:spPr>
              <a:xfrm>
                <a:off x="8445660" y="24141155"/>
                <a:ext cx="4092682" cy="1200329"/>
              </a:xfrm>
              <a:prstGeom prst="rect">
                <a:avLst/>
              </a:prstGeom>
              <a:noFill/>
            </p:spPr>
            <p:txBody>
              <a:bodyPr wrap="square">
                <a:spAutoFit/>
              </a:bodyPr>
              <a:lstStyle/>
              <a:p>
                <a:pPr marL="0" marR="0" indent="0" algn="ctr">
                  <a:spcBef>
                    <a:spcPts val="0"/>
                  </a:spcBef>
                  <a:spcAft>
                    <a:spcPts val="0"/>
                  </a:spcAft>
                </a:pPr>
                <a:r>
                  <a:rPr lang="fr-FR" sz="2400" kern="1400">
                    <a:latin typeface="+mn-lt"/>
                  </a:rPr>
                  <a:t>Figure 2 : Colorimétrie des biscuits à partir des différentes légumineuses</a:t>
                </a:r>
                <a:endParaRPr lang="fr-FR" sz="2400" kern="1400">
                  <a:ln>
                    <a:noFill/>
                  </a:ln>
                  <a:effectLst/>
                  <a:latin typeface="+mn-lt"/>
                </a:endParaRPr>
              </a:p>
            </p:txBody>
          </p:sp>
        </p:grpSp>
        <p:sp>
          <p:nvSpPr>
            <p:cNvPr id="30" name="Rectangle 29">
              <a:extLst>
                <a:ext uri="{FF2B5EF4-FFF2-40B4-BE49-F238E27FC236}">
                  <a16:creationId xmlns:a16="http://schemas.microsoft.com/office/drawing/2014/main" id="{EDA5422F-E26D-4533-8622-CC70697B3B9E}"/>
                </a:ext>
              </a:extLst>
            </p:cNvPr>
            <p:cNvSpPr/>
            <p:nvPr/>
          </p:nvSpPr>
          <p:spPr>
            <a:xfrm>
              <a:off x="9593241" y="24285003"/>
              <a:ext cx="703384" cy="65695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a:extLst>
              <a:ext uri="{FF2B5EF4-FFF2-40B4-BE49-F238E27FC236}">
                <a16:creationId xmlns:a16="http://schemas.microsoft.com/office/drawing/2014/main" id="{610B8CB2-75FB-46EF-9BB6-2EDEB67D3873}"/>
              </a:ext>
            </a:extLst>
          </p:cNvPr>
          <p:cNvPicPr>
            <a:picLocks noChangeAspect="1"/>
          </p:cNvPicPr>
          <p:nvPr/>
        </p:nvPicPr>
        <p:blipFill>
          <a:blip r:embed="rId38"/>
          <a:stretch>
            <a:fillRect/>
          </a:stretch>
        </p:blipFill>
        <p:spPr>
          <a:xfrm>
            <a:off x="1705370" y="8676094"/>
            <a:ext cx="11084325" cy="9552528"/>
          </a:xfrm>
          <a:prstGeom prst="rect">
            <a:avLst/>
          </a:prstGeom>
        </p:spPr>
      </p:pic>
      <p:pic>
        <p:nvPicPr>
          <p:cNvPr id="1034" name="Picture 10" descr="Vendée (département) — Wikipédia">
            <a:extLst>
              <a:ext uri="{FF2B5EF4-FFF2-40B4-BE49-F238E27FC236}">
                <a16:creationId xmlns:a16="http://schemas.microsoft.com/office/drawing/2014/main" id="{C6EDE76A-1EBE-4EDB-A8C3-F906F9CA818B}"/>
              </a:ext>
            </a:extLst>
          </p:cNvPr>
          <p:cNvPicPr>
            <a:picLocks noChangeAspect="1" noChangeArrowheads="1"/>
          </p:cNvPicPr>
          <p:nvPr/>
        </p:nvPicPr>
        <p:blipFill>
          <a:blip r:embed="rId39">
            <a:duotone>
              <a:schemeClr val="accent6">
                <a:shade val="45000"/>
                <a:satMod val="135000"/>
              </a:schemeClr>
              <a:prstClr val="white"/>
            </a:duotone>
            <a:extLst>
              <a:ext uri="{BEBA8EAE-BF5A-486C-A8C5-ECC9F3942E4B}">
                <a14:imgProps xmlns:a14="http://schemas.microsoft.com/office/drawing/2010/main">
                  <a14:imgLayer r:embed="rId4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44289" y="28738659"/>
            <a:ext cx="4091210" cy="44564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IE légumes secs bio de vendée">
            <a:extLst>
              <a:ext uri="{FF2B5EF4-FFF2-40B4-BE49-F238E27FC236}">
                <a16:creationId xmlns:a16="http://schemas.microsoft.com/office/drawing/2014/main" id="{48F63287-2132-44D2-8732-35CAEB192532}"/>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167128" y="29632079"/>
            <a:ext cx="3019475" cy="11682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14FD249-F9ED-46B8-9E5D-A759D285FA59}"/>
              </a:ext>
            </a:extLst>
          </p:cNvPr>
          <p:cNvSpPr txBox="1"/>
          <p:nvPr/>
        </p:nvSpPr>
        <p:spPr>
          <a:xfrm>
            <a:off x="2576713" y="8451289"/>
            <a:ext cx="4391219" cy="523220"/>
          </a:xfrm>
          <a:prstGeom prst="rect">
            <a:avLst/>
          </a:prstGeom>
          <a:noFill/>
        </p:spPr>
        <p:txBody>
          <a:bodyPr wrap="square" rtlCol="0">
            <a:spAutoFit/>
          </a:bodyPr>
          <a:lstStyle/>
          <a:p>
            <a:r>
              <a:rPr lang="fr-FR" sz="2800">
                <a:solidFill>
                  <a:srgbClr val="00B0F0"/>
                </a:solidFill>
              </a:rPr>
              <a:t>Etape de développement</a:t>
            </a:r>
          </a:p>
        </p:txBody>
      </p:sp>
      <p:sp>
        <p:nvSpPr>
          <p:cNvPr id="62" name="ZoneTexte 61">
            <a:extLst>
              <a:ext uri="{FF2B5EF4-FFF2-40B4-BE49-F238E27FC236}">
                <a16:creationId xmlns:a16="http://schemas.microsoft.com/office/drawing/2014/main" id="{3FEAEFC8-CFE4-473E-BB7B-A9521AAC6651}"/>
              </a:ext>
            </a:extLst>
          </p:cNvPr>
          <p:cNvSpPr txBox="1"/>
          <p:nvPr/>
        </p:nvSpPr>
        <p:spPr>
          <a:xfrm>
            <a:off x="8696947" y="8441006"/>
            <a:ext cx="4391219" cy="523220"/>
          </a:xfrm>
          <a:prstGeom prst="rect">
            <a:avLst/>
          </a:prstGeom>
          <a:noFill/>
        </p:spPr>
        <p:txBody>
          <a:bodyPr wrap="square" rtlCol="0">
            <a:spAutoFit/>
          </a:bodyPr>
          <a:lstStyle/>
          <a:p>
            <a:r>
              <a:rPr lang="fr-FR" sz="2800">
                <a:solidFill>
                  <a:srgbClr val="00B050"/>
                </a:solidFill>
              </a:rPr>
              <a:t>Critères de choix</a:t>
            </a:r>
          </a:p>
        </p:txBody>
      </p:sp>
      <p:sp>
        <p:nvSpPr>
          <p:cNvPr id="6" name="Rectangle 5">
            <a:extLst>
              <a:ext uri="{FF2B5EF4-FFF2-40B4-BE49-F238E27FC236}">
                <a16:creationId xmlns:a16="http://schemas.microsoft.com/office/drawing/2014/main" id="{1F937592-0F5E-48B1-A243-630D76F70EAF}"/>
              </a:ext>
            </a:extLst>
          </p:cNvPr>
          <p:cNvSpPr/>
          <p:nvPr/>
        </p:nvSpPr>
        <p:spPr>
          <a:xfrm>
            <a:off x="1845968" y="17954285"/>
            <a:ext cx="4982839" cy="1130887"/>
          </a:xfrm>
          <a:prstGeom prst="rect">
            <a:avLst/>
          </a:prstGeom>
        </p:spPr>
        <p:txBody>
          <a:bodyPr wrap="none">
            <a:spAutoFit/>
          </a:bodyPr>
          <a:lstStyle/>
          <a:p>
            <a:pPr marL="2087245" lvl="1" indent="-1630045">
              <a:lnSpc>
                <a:spcPct val="107000"/>
              </a:lnSpc>
              <a:spcAft>
                <a:spcPts val="800"/>
              </a:spcAft>
            </a:pPr>
            <a:r>
              <a:rPr lang="fr-FR" sz="6600" b="1">
                <a:solidFill>
                  <a:srgbClr val="87AF2D"/>
                </a:solidFill>
                <a:ea typeface="Arial" panose="020B0604020202020204" pitchFamily="34" charset="0"/>
              </a:rPr>
              <a:t>B) Résultats</a:t>
            </a:r>
            <a:endParaRPr lang="fr-FR" sz="6600">
              <a:solidFill>
                <a:srgbClr val="87AF2D"/>
              </a:solidFill>
              <a:ea typeface="Calibri" panose="020F0502020204030204" pitchFamily="34" charset="0"/>
              <a:cs typeface="Calibri" panose="020F0502020204030204"/>
            </a:endParaRPr>
          </a:p>
        </p:txBody>
      </p:sp>
      <p:pic>
        <p:nvPicPr>
          <p:cNvPr id="19" name="Enregistrement (4)">
            <a:hlinkClick r:id="" action="ppaction://media"/>
            <a:extLst>
              <a:ext uri="{FF2B5EF4-FFF2-40B4-BE49-F238E27FC236}">
                <a16:creationId xmlns:a16="http://schemas.microsoft.com/office/drawing/2014/main" id="{1207E670-34BB-4330-87DA-C51AFA446A10}"/>
              </a:ext>
            </a:extLst>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24192993" y="15614300"/>
            <a:ext cx="487362" cy="487362"/>
          </a:xfrm>
          <a:prstGeom prst="rect">
            <a:avLst/>
          </a:prstGeom>
        </p:spPr>
      </p:pic>
      <p:pic>
        <p:nvPicPr>
          <p:cNvPr id="20" name="Enregistrement (3)">
            <a:hlinkClick r:id="" action="ppaction://media"/>
            <a:extLst>
              <a:ext uri="{FF2B5EF4-FFF2-40B4-BE49-F238E27FC236}">
                <a16:creationId xmlns:a16="http://schemas.microsoft.com/office/drawing/2014/main" id="{2A526760-5EE1-4F18-BCD2-40AF6B9BC51B}"/>
              </a:ext>
            </a:extLst>
          </p:cNvPr>
          <p:cNvPicPr>
            <a:picLocks noChangeAspect="1"/>
          </p:cNvPicPr>
          <p:nvPr>
            <a:audioFile r:link="rId4"/>
            <p:extLst>
              <p:ext uri="{DAA4B4D4-6D71-4841-9C94-3DE7FCFB9230}">
                <p14:media xmlns:p14="http://schemas.microsoft.com/office/powerpoint/2010/main" r:embed="rId3"/>
              </p:ext>
            </p:extLst>
          </p:nvPr>
        </p:nvPicPr>
        <p:blipFill>
          <a:blip r:embed="rId42"/>
          <a:stretch>
            <a:fillRect/>
          </a:stretch>
        </p:blipFill>
        <p:spPr>
          <a:xfrm>
            <a:off x="6891456" y="19750772"/>
            <a:ext cx="609600" cy="609600"/>
          </a:xfrm>
          <a:prstGeom prst="rect">
            <a:avLst/>
          </a:prstGeom>
        </p:spPr>
      </p:pic>
      <p:pic>
        <p:nvPicPr>
          <p:cNvPr id="21" name="Enregistrement (4)">
            <a:hlinkClick r:id="" action="ppaction://media"/>
            <a:extLst>
              <a:ext uri="{FF2B5EF4-FFF2-40B4-BE49-F238E27FC236}">
                <a16:creationId xmlns:a16="http://schemas.microsoft.com/office/drawing/2014/main" id="{8FA7676A-3AE7-4679-83FA-7FCC7A0A2036}"/>
              </a:ext>
            </a:extLst>
          </p:cNvPr>
          <p:cNvPicPr>
            <a:picLocks noChangeAspect="1"/>
          </p:cNvPicPr>
          <p:nvPr>
            <a:audioFile r:link="rId6"/>
            <p:extLst>
              <p:ext uri="{DAA4B4D4-6D71-4841-9C94-3DE7FCFB9230}">
                <p14:media xmlns:p14="http://schemas.microsoft.com/office/powerpoint/2010/main" r:embed="rId5"/>
              </p:ext>
            </p:extLst>
          </p:nvPr>
        </p:nvPicPr>
        <p:blipFill>
          <a:blip r:embed="rId42"/>
          <a:stretch>
            <a:fillRect/>
          </a:stretch>
        </p:blipFill>
        <p:spPr>
          <a:xfrm>
            <a:off x="23827074" y="25254043"/>
            <a:ext cx="609600" cy="609600"/>
          </a:xfrm>
          <a:prstGeom prst="rect">
            <a:avLst/>
          </a:prstGeom>
        </p:spPr>
      </p:pic>
      <p:pic>
        <p:nvPicPr>
          <p:cNvPr id="22" name="PF.m4a" descr="PF.m4a">
            <a:hlinkClick r:id="" action="ppaction://media"/>
            <a:extLst>
              <a:ext uri="{FF2B5EF4-FFF2-40B4-BE49-F238E27FC236}">
                <a16:creationId xmlns:a16="http://schemas.microsoft.com/office/drawing/2014/main" id="{A1296465-F2B0-8A43-9362-F6EED6523EBB}"/>
              </a:ext>
            </a:extLst>
          </p:cNvPr>
          <p:cNvPicPr>
            <a:picLocks noChangeAspect="1"/>
          </p:cNvPicPr>
          <p:nvPr>
            <a:audioFile r:link="rId8"/>
            <p:extLst>
              <p:ext uri="{DAA4B4D4-6D71-4841-9C94-3DE7FCFB9230}">
                <p14:media xmlns:p14="http://schemas.microsoft.com/office/powerpoint/2010/main" r:embed="rId7"/>
              </p:ext>
            </p:extLst>
          </p:nvPr>
        </p:nvPicPr>
        <p:blipFill>
          <a:blip r:embed="rId43"/>
          <a:stretch>
            <a:fillRect/>
          </a:stretch>
        </p:blipFill>
        <p:spPr>
          <a:xfrm>
            <a:off x="26711990" y="7892844"/>
            <a:ext cx="812800" cy="812800"/>
          </a:xfrm>
          <a:prstGeom prst="rect">
            <a:avLst/>
          </a:prstGeom>
        </p:spPr>
      </p:pic>
      <p:pic>
        <p:nvPicPr>
          <p:cNvPr id="23" name="Tableau 3.m4a" descr="Tableau 3.m4a">
            <a:hlinkClick r:id="" action="ppaction://media"/>
            <a:extLst>
              <a:ext uri="{FF2B5EF4-FFF2-40B4-BE49-F238E27FC236}">
                <a16:creationId xmlns:a16="http://schemas.microsoft.com/office/drawing/2014/main" id="{BB965E46-20E6-E845-B708-1105341C689B}"/>
              </a:ext>
            </a:extLst>
          </p:cNvPr>
          <p:cNvPicPr>
            <a:picLocks noChangeAspect="1"/>
          </p:cNvPicPr>
          <p:nvPr>
            <a:audioFile r:link="rId10"/>
            <p:extLst>
              <p:ext uri="{DAA4B4D4-6D71-4841-9C94-3DE7FCFB9230}">
                <p14:media xmlns:p14="http://schemas.microsoft.com/office/powerpoint/2010/main" r:embed="rId9"/>
              </p:ext>
            </p:extLst>
          </p:nvPr>
        </p:nvPicPr>
        <p:blipFill>
          <a:blip r:embed="rId43"/>
          <a:stretch>
            <a:fillRect/>
          </a:stretch>
        </p:blipFill>
        <p:spPr>
          <a:xfrm>
            <a:off x="27118390" y="29263051"/>
            <a:ext cx="812800" cy="812800"/>
          </a:xfrm>
          <a:prstGeom prst="rect">
            <a:avLst/>
          </a:prstGeom>
          <a:solidFill>
            <a:schemeClr val="bg1">
              <a:lumMod val="50000"/>
            </a:schemeClr>
          </a:solidFill>
        </p:spPr>
      </p:pic>
      <p:pic>
        <p:nvPicPr>
          <p:cNvPr id="24" name="Logigramme d'essais">
            <a:hlinkClick r:id="" action="ppaction://media"/>
            <a:extLst>
              <a:ext uri="{FF2B5EF4-FFF2-40B4-BE49-F238E27FC236}">
                <a16:creationId xmlns:a16="http://schemas.microsoft.com/office/drawing/2014/main" id="{20AE5F21-FAFA-4BD7-8633-AA342C2D7F23}"/>
              </a:ext>
            </a:extLst>
          </p:cNvPr>
          <p:cNvPicPr>
            <a:picLocks noChangeAspect="1"/>
          </p:cNvPicPr>
          <p:nvPr>
            <a:audioFile r:link="rId12"/>
            <p:extLst>
              <p:ext uri="{DAA4B4D4-6D71-4841-9C94-3DE7FCFB9230}">
                <p14:media xmlns:p14="http://schemas.microsoft.com/office/powerpoint/2010/main" r:embed="rId11"/>
              </p:ext>
            </p:extLst>
          </p:nvPr>
        </p:nvPicPr>
        <p:blipFill>
          <a:blip r:embed="rId44"/>
          <a:stretch>
            <a:fillRect/>
          </a:stretch>
        </p:blipFill>
        <p:spPr>
          <a:xfrm>
            <a:off x="10745733" y="7580946"/>
            <a:ext cx="730250" cy="730250"/>
          </a:xfrm>
          <a:prstGeom prst="rect">
            <a:avLst/>
          </a:prstGeom>
          <a:ln>
            <a:noFill/>
          </a:ln>
        </p:spPr>
      </p:pic>
      <p:pic>
        <p:nvPicPr>
          <p:cNvPr id="25" name="Mogette de Vendée">
            <a:hlinkClick r:id="" action="ppaction://media"/>
            <a:extLst>
              <a:ext uri="{FF2B5EF4-FFF2-40B4-BE49-F238E27FC236}">
                <a16:creationId xmlns:a16="http://schemas.microsoft.com/office/drawing/2014/main" id="{EEA12491-AD5C-441B-8F1B-9F4FAFB37A9C}"/>
              </a:ext>
            </a:extLst>
          </p:cNvPr>
          <p:cNvPicPr>
            <a:picLocks noChangeAspect="1"/>
          </p:cNvPicPr>
          <p:nvPr>
            <a:audioFile r:link="rId14"/>
            <p:extLst>
              <p:ext uri="{DAA4B4D4-6D71-4841-9C94-3DE7FCFB9230}">
                <p14:media xmlns:p14="http://schemas.microsoft.com/office/powerpoint/2010/main" r:embed="rId13"/>
              </p:ext>
            </p:extLst>
          </p:nvPr>
        </p:nvPicPr>
        <p:blipFill>
          <a:blip r:embed="rId44"/>
          <a:stretch>
            <a:fillRect/>
          </a:stretch>
        </p:blipFill>
        <p:spPr>
          <a:xfrm>
            <a:off x="11219748" y="27205005"/>
            <a:ext cx="730250" cy="730250"/>
          </a:xfrm>
          <a:prstGeom prst="rect">
            <a:avLst/>
          </a:prstGeom>
        </p:spPr>
      </p:pic>
      <p:pic>
        <p:nvPicPr>
          <p:cNvPr id="26" name="Début intro">
            <a:hlinkClick r:id="" action="ppaction://media"/>
            <a:extLst>
              <a:ext uri="{FF2B5EF4-FFF2-40B4-BE49-F238E27FC236}">
                <a16:creationId xmlns:a16="http://schemas.microsoft.com/office/drawing/2014/main" id="{966FB308-C0FB-4DCB-9223-0409DDEB52A1}"/>
              </a:ext>
            </a:extLst>
          </p:cNvPr>
          <p:cNvPicPr>
            <a:picLocks noChangeAspect="1"/>
          </p:cNvPicPr>
          <p:nvPr>
            <a:audioFile r:link="rId16"/>
            <p:extLst>
              <p:ext uri="{DAA4B4D4-6D71-4841-9C94-3DE7FCFB9230}">
                <p14:media xmlns:p14="http://schemas.microsoft.com/office/powerpoint/2010/main" r:embed="rId15"/>
              </p:ext>
            </p:extLst>
          </p:nvPr>
        </p:nvPicPr>
        <p:blipFill>
          <a:blip r:embed="rId42"/>
          <a:stretch>
            <a:fillRect/>
          </a:stretch>
        </p:blipFill>
        <p:spPr>
          <a:xfrm>
            <a:off x="5843778" y="456101"/>
            <a:ext cx="487362" cy="487362"/>
          </a:xfrm>
          <a:prstGeom prst="rect">
            <a:avLst/>
          </a:prstGeom>
        </p:spPr>
      </p:pic>
      <p:pic>
        <p:nvPicPr>
          <p:cNvPr id="45" name="suite intro">
            <a:hlinkClick r:id="" action="ppaction://media"/>
            <a:extLst>
              <a:ext uri="{FF2B5EF4-FFF2-40B4-BE49-F238E27FC236}">
                <a16:creationId xmlns:a16="http://schemas.microsoft.com/office/drawing/2014/main" id="{CE21A9C6-BB0E-4647-95B9-A216692825D8}"/>
              </a:ext>
            </a:extLst>
          </p:cNvPr>
          <p:cNvPicPr>
            <a:picLocks noChangeAspect="1"/>
          </p:cNvPicPr>
          <p:nvPr>
            <a:audioFile r:link="rId18"/>
            <p:extLst>
              <p:ext uri="{DAA4B4D4-6D71-4841-9C94-3DE7FCFB9230}">
                <p14:media xmlns:p14="http://schemas.microsoft.com/office/powerpoint/2010/main" r:embed="rId17"/>
              </p:ext>
            </p:extLst>
          </p:nvPr>
        </p:nvPicPr>
        <p:blipFill>
          <a:blip r:embed="rId42"/>
          <a:stretch>
            <a:fillRect/>
          </a:stretch>
        </p:blipFill>
        <p:spPr>
          <a:xfrm>
            <a:off x="1214416" y="5202694"/>
            <a:ext cx="487362" cy="487362"/>
          </a:xfrm>
          <a:prstGeom prst="rect">
            <a:avLst/>
          </a:prstGeom>
        </p:spPr>
      </p:pic>
      <p:pic>
        <p:nvPicPr>
          <p:cNvPr id="63" name="colorimétrie">
            <a:hlinkClick r:id="" action="ppaction://media"/>
            <a:extLst>
              <a:ext uri="{FF2B5EF4-FFF2-40B4-BE49-F238E27FC236}">
                <a16:creationId xmlns:a16="http://schemas.microsoft.com/office/drawing/2014/main" id="{28B611DA-3C21-438B-9CC1-C045F654D408}"/>
              </a:ext>
            </a:extLst>
          </p:cNvPr>
          <p:cNvPicPr>
            <a:picLocks noChangeAspect="1"/>
          </p:cNvPicPr>
          <p:nvPr>
            <a:audioFile r:link="rId20"/>
            <p:extLst>
              <p:ext uri="{DAA4B4D4-6D71-4841-9C94-3DE7FCFB9230}">
                <p14:media xmlns:p14="http://schemas.microsoft.com/office/powerpoint/2010/main" r:embed="rId19"/>
              </p:ext>
            </p:extLst>
          </p:nvPr>
        </p:nvPicPr>
        <p:blipFill>
          <a:blip r:embed="rId42"/>
          <a:stretch>
            <a:fillRect/>
          </a:stretch>
        </p:blipFill>
        <p:spPr>
          <a:xfrm>
            <a:off x="7871576" y="19786141"/>
            <a:ext cx="487362" cy="487362"/>
          </a:xfrm>
          <a:prstGeom prst="rect">
            <a:avLst/>
          </a:prstGeom>
        </p:spPr>
      </p:pic>
      <p:pic>
        <p:nvPicPr>
          <p:cNvPr id="64" name="conclusion">
            <a:hlinkClick r:id="" action="ppaction://media"/>
            <a:extLst>
              <a:ext uri="{FF2B5EF4-FFF2-40B4-BE49-F238E27FC236}">
                <a16:creationId xmlns:a16="http://schemas.microsoft.com/office/drawing/2014/main" id="{5EA0DBB2-C9A2-482D-9315-A294493AE558}"/>
              </a:ext>
            </a:extLst>
          </p:cNvPr>
          <p:cNvPicPr>
            <a:picLocks noChangeAspect="1"/>
          </p:cNvPicPr>
          <p:nvPr>
            <a:audioFile r:link="rId22"/>
            <p:extLst>
              <p:ext uri="{DAA4B4D4-6D71-4841-9C94-3DE7FCFB9230}">
                <p14:media xmlns:p14="http://schemas.microsoft.com/office/powerpoint/2010/main" r:embed="rId21"/>
              </p:ext>
            </p:extLst>
          </p:nvPr>
        </p:nvPicPr>
        <p:blipFill>
          <a:blip r:embed="rId42"/>
          <a:stretch>
            <a:fillRect/>
          </a:stretch>
        </p:blipFill>
        <p:spPr>
          <a:xfrm>
            <a:off x="12687728" y="33290610"/>
            <a:ext cx="487362" cy="487362"/>
          </a:xfrm>
          <a:prstGeom prst="rect">
            <a:avLst/>
          </a:prstGeom>
        </p:spPr>
      </p:pic>
    </p:spTree>
    <p:extLst>
      <p:ext uri="{BB962C8B-B14F-4D97-AF65-F5344CB8AC3E}">
        <p14:creationId xmlns:p14="http://schemas.microsoft.com/office/powerpoint/2010/main" val="1498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65"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698"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2016" fill="hold"/>
                                        <p:tgtEl>
                                          <p:spTgt spid="2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592" fill="hold"/>
                                        <p:tgtEl>
                                          <p:spTgt spid="2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7696" fill="hold"/>
                                        <p:tgtEl>
                                          <p:spTgt spid="2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1599" fill="hold"/>
                                        <p:tgtEl>
                                          <p:spTgt spid="4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6250" fill="hold"/>
                                        <p:tgtEl>
                                          <p:spTgt spid="6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306"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9"/>
                </p:tgtEl>
              </p:cMediaNode>
            </p:audio>
            <p:audio>
              <p:cMediaNode vol="80000">
                <p:cTn id="36" fill="hold" display="0">
                  <p:stCondLst>
                    <p:cond delay="indefinite"/>
                  </p:stCondLst>
                  <p:endCondLst>
                    <p:cond evt="onStopAudio" delay="0">
                      <p:tgtEl>
                        <p:sldTgt/>
                      </p:tgtEl>
                    </p:cond>
                  </p:endCondLst>
                </p:cTn>
                <p:tgtEl>
                  <p:spTgt spid="21"/>
                </p:tgtEl>
              </p:cMediaNode>
            </p:audio>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2463" fill="hold"/>
                                        <p:tgtEl>
                                          <p:spTgt spid="20"/>
                                        </p:tgtEl>
                                      </p:cBhvr>
                                    </p:cmd>
                                  </p:childTnLst>
                                </p:cTn>
                              </p:par>
                            </p:childTnLst>
                          </p:cTn>
                        </p:par>
                      </p:childTnLst>
                    </p:cTn>
                  </p:par>
                </p:childTnLst>
              </p:cTn>
              <p:nextCondLst>
                <p:cond evt="onClick" delay="0">
                  <p:tgtEl>
                    <p:spTgt spid="20"/>
                  </p:tgtEl>
                </p:cond>
              </p:nextCondLst>
            </p:seq>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2"/>
                </p:tgtEl>
              </p:cMediaNode>
            </p:audio>
            <p:audio>
              <p:cMediaNode vol="80000">
                <p:cTn id="44" fill="hold" display="0">
                  <p:stCondLst>
                    <p:cond delay="indefinite"/>
                  </p:stCondLst>
                  <p:endCondLst>
                    <p:cond evt="onStopAudio" delay="0">
                      <p:tgtEl>
                        <p:sldTgt/>
                      </p:tgtEl>
                    </p:cond>
                  </p:endCondLst>
                </p:cTn>
                <p:tgtEl>
                  <p:spTgt spid="23"/>
                </p:tgtEl>
              </p:cMediaNode>
            </p:audio>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8826" fill="hold"/>
                                        <p:tgtEl>
                                          <p:spTgt spid="24"/>
                                        </p:tgtEl>
                                      </p:cBhvr>
                                    </p:cmd>
                                  </p:childTnLst>
                                </p:cTn>
                              </p:par>
                            </p:childTnLst>
                          </p:cTn>
                        </p:par>
                      </p:childTnLst>
                    </p:cTn>
                  </p:par>
                </p:childTnLst>
              </p:cTn>
              <p:nextCondLst>
                <p:cond evt="onClick" delay="0">
                  <p:tgtEl>
                    <p:spTgt spid="24"/>
                  </p:tgtEl>
                </p:cond>
              </p:nextCondLst>
            </p:seq>
            <p:audio>
              <p:cMediaNode>
                <p:cTn id="50" fill="hold" display="0">
                  <p:stCondLst>
                    <p:cond delay="indefinite"/>
                  </p:stCondLst>
                  <p:endCondLst>
                    <p:cond evt="onStopAudio" delay="0">
                      <p:tgtEl>
                        <p:sldTgt/>
                      </p:tgtEl>
                    </p:cond>
                  </p:endCondLst>
                </p:cTn>
                <p:tgtEl>
                  <p:spTgt spid="24"/>
                </p:tgtEl>
              </p:cMediaNode>
            </p:audio>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3845" fill="hold"/>
                                        <p:tgtEl>
                                          <p:spTgt spid="25"/>
                                        </p:tgtEl>
                                      </p:cBhvr>
                                    </p:cmd>
                                  </p:childTnLst>
                                </p:cTn>
                              </p:par>
                            </p:childTnLst>
                          </p:cTn>
                        </p:par>
                      </p:childTnLst>
                    </p:cTn>
                  </p:par>
                </p:childTnLst>
              </p:cTn>
              <p:nextCondLst>
                <p:cond evt="onClick" delay="0">
                  <p:tgtEl>
                    <p:spTgt spid="25"/>
                  </p:tgtEl>
                </p:cond>
              </p:nextCondLst>
            </p:seq>
            <p:audio>
              <p:cMediaNode>
                <p:cTn id="56" fill="hold" display="0">
                  <p:stCondLst>
                    <p:cond delay="indefinite"/>
                  </p:stCondLst>
                  <p:endCondLst>
                    <p:cond evt="onStopAudio" delay="0">
                      <p:tgtEl>
                        <p:sldTgt/>
                      </p:tgtEl>
                    </p:cond>
                  </p:endCondLst>
                </p:cTn>
                <p:tgtEl>
                  <p:spTgt spid="25"/>
                </p:tgtEl>
              </p:cMediaNode>
            </p:audio>
            <p:audio>
              <p:cMediaNode vol="80000">
                <p:cTn id="57" fill="hold" display="0">
                  <p:stCondLst>
                    <p:cond delay="indefinite"/>
                  </p:stCondLst>
                  <p:endCondLst>
                    <p:cond evt="onStopAudio" delay="0">
                      <p:tgtEl>
                        <p:sldTgt/>
                      </p:tgtEl>
                    </p:cond>
                  </p:endCondLst>
                </p:cTn>
                <p:tgtEl>
                  <p:spTgt spid="26"/>
                </p:tgtEl>
              </p:cMediaNode>
            </p:audio>
            <p:audio>
              <p:cMediaNode vol="80000">
                <p:cTn id="58" fill="hold" display="0">
                  <p:stCondLst>
                    <p:cond delay="indefinite"/>
                  </p:stCondLst>
                  <p:endCondLst>
                    <p:cond evt="onStopAudio" delay="0">
                      <p:tgtEl>
                        <p:sldTgt/>
                      </p:tgtEl>
                    </p:cond>
                  </p:endCondLst>
                </p:cTn>
                <p:tgtEl>
                  <p:spTgt spid="45"/>
                </p:tgtEl>
              </p:cMediaNode>
            </p:audio>
            <p:audio>
              <p:cMediaNode vol="80000">
                <p:cTn id="59" fill="hold" display="0">
                  <p:stCondLst>
                    <p:cond delay="indefinite"/>
                  </p:stCondLst>
                  <p:endCondLst>
                    <p:cond evt="onStopAudio" delay="0">
                      <p:tgtEl>
                        <p:sldTgt/>
                      </p:tgtEl>
                    </p:cond>
                  </p:endCondLst>
                </p:cTn>
                <p:tgtEl>
                  <p:spTgt spid="63"/>
                </p:tgtEl>
              </p:cMediaNode>
            </p:audio>
            <p:audio>
              <p:cMediaNode vol="80000">
                <p:cTn id="60" fill="hold" display="0">
                  <p:stCondLst>
                    <p:cond delay="indefinite"/>
                  </p:stCondLst>
                  <p:endCondLst>
                    <p:cond evt="onStopAudio" delay="0">
                      <p:tgtEl>
                        <p:sldTgt/>
                      </p:tgtEl>
                    </p:cond>
                  </p:endCondLst>
                </p:cTn>
                <p:tgtEl>
                  <p:spTgt spid="64"/>
                </p:tgtEl>
              </p:cMediaNode>
            </p:audio>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B34CE481C6B54297114AAD30C1CA12" ma:contentTypeVersion="8" ma:contentTypeDescription="Create a new document." ma:contentTypeScope="" ma:versionID="52e8aa5d520fd1f8a078c8d0074d9fd1">
  <xsd:schema xmlns:xsd="http://www.w3.org/2001/XMLSchema" xmlns:xs="http://www.w3.org/2001/XMLSchema" xmlns:p="http://schemas.microsoft.com/office/2006/metadata/properties" xmlns:ns3="03c2d651-7a4a-4bff-97c3-2f90fee1ec2d" xmlns:ns4="dbd36c4e-53e4-41e1-9e19-8eb734a7a415" targetNamespace="http://schemas.microsoft.com/office/2006/metadata/properties" ma:root="true" ma:fieldsID="6c7c434e3533c163551d51c742e39979" ns3:_="" ns4:_="">
    <xsd:import namespace="03c2d651-7a4a-4bff-97c3-2f90fee1ec2d"/>
    <xsd:import namespace="dbd36c4e-53e4-41e1-9e19-8eb734a7a41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c2d651-7a4a-4bff-97c3-2f90fee1ec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d36c4e-53e4-41e1-9e19-8eb734a7a4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956BF0-13F3-4D02-BEA1-EEF363F109E0}">
  <ds:schemaRefs>
    <ds:schemaRef ds:uri="http://schemas.microsoft.com/sharepoint/v3/contenttype/forms"/>
  </ds:schemaRefs>
</ds:datastoreItem>
</file>

<file path=customXml/itemProps2.xml><?xml version="1.0" encoding="utf-8"?>
<ds:datastoreItem xmlns:ds="http://schemas.openxmlformats.org/officeDocument/2006/customXml" ds:itemID="{E422BA53-9E7F-4539-BCC5-C611ED23E4E0}">
  <ds:schemaRefs>
    <ds:schemaRef ds:uri="http://purl.org/dc/terms/"/>
    <ds:schemaRef ds:uri="http://schemas.microsoft.com/office/2006/documentManagement/types"/>
    <ds:schemaRef ds:uri="http://www.w3.org/XML/1998/namespace"/>
    <ds:schemaRef ds:uri="http://schemas.openxmlformats.org/package/2006/metadata/core-properties"/>
    <ds:schemaRef ds:uri="dbd36c4e-53e4-41e1-9e19-8eb734a7a415"/>
    <ds:schemaRef ds:uri="http://purl.org/dc/dcmitype/"/>
    <ds:schemaRef ds:uri="http://schemas.microsoft.com/office/2006/metadata/properties"/>
    <ds:schemaRef ds:uri="http://schemas.microsoft.com/office/infopath/2007/PartnerControls"/>
    <ds:schemaRef ds:uri="03c2d651-7a4a-4bff-97c3-2f90fee1ec2d"/>
    <ds:schemaRef ds:uri="http://purl.org/dc/elements/1.1/"/>
  </ds:schemaRefs>
</ds:datastoreItem>
</file>

<file path=customXml/itemProps3.xml><?xml version="1.0" encoding="utf-8"?>
<ds:datastoreItem xmlns:ds="http://schemas.openxmlformats.org/officeDocument/2006/customXml" ds:itemID="{6327A4A0-D90D-4E94-9475-0B5ADF01D5A2}">
  <ds:schemaRefs>
    <ds:schemaRef ds:uri="03c2d651-7a4a-4bff-97c3-2f90fee1ec2d"/>
    <ds:schemaRef ds:uri="dbd36c4e-53e4-41e1-9e19-8eb734a7a4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1053</Words>
  <Application>Microsoft Office PowerPoint</Application>
  <PresentationFormat>Personnalisé</PresentationFormat>
  <Paragraphs>112</Paragraphs>
  <Slides>1</Slides>
  <Notes>1</Notes>
  <HiddenSlides>0</HiddenSlides>
  <MMClips>11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vt:i4>
      </vt:variant>
    </vt:vector>
  </HeadingPairs>
  <TitlesOfParts>
    <vt:vector size="8" baseType="lpstr">
      <vt:lpstr>Arial</vt:lpstr>
      <vt:lpstr>Calibri</vt:lpstr>
      <vt:lpstr>Courier New</vt:lpstr>
      <vt:lpstr>The Serif Hand Extrablack</vt:lpstr>
      <vt:lpstr>Verdana</vt:lpstr>
      <vt:lpstr>Wingdings</vt:lpstr>
      <vt:lpstr>Conception personnalisée</vt:lpstr>
      <vt:lpstr>Valorisation des mogettes en pâtisserie : application sur un roulé au chocolat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aiie</dc:creator>
  <cp:lastModifiedBy>KERLOEGAN Maurine</cp:lastModifiedBy>
  <cp:revision>15</cp:revision>
  <cp:lastPrinted>2018-10-04T14:41:55Z</cp:lastPrinted>
  <dcterms:created xsi:type="dcterms:W3CDTF">2016-04-07T14:44:29Z</dcterms:created>
  <dcterms:modified xsi:type="dcterms:W3CDTF">2021-02-17T16:17:35Z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0x0101001DB34CE481C6B54297114AAD30C1CA12</vt:lpwstr>
  </property>
</Properties>
</file>